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58" r:id="rId4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57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EBFBE4-A425-44C5-B009-C4B4E27CBA05}" type="slidenum">
              <a:rPr lang="zh-CN" altLang="en-US" smtClean="0"/>
            </a:fld>
            <a:endParaRPr lang="en-US" altLang="zh-CN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r>
              <a:rPr lang="zh-CN" altLang="en-US" dirty="0"/>
              <a:t>教学指导：</a:t>
            </a:r>
            <a:endParaRPr lang="en-US" altLang="zh-CN" dirty="0"/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先设置第二个盒子浮动，再设置两个盒子相对定位偏移</a:t>
            </a:r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技术顾问演示最终的显示效果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教学指导：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xxxxxxx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494AB7-8625-4824-800A-BD39FB2F59E6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教学指导：</a:t>
            </a:r>
            <a:endParaRPr lang="en-US" altLang="zh-CN" dirty="0"/>
          </a:p>
          <a:p>
            <a:r>
              <a:rPr lang="zh-CN" altLang="en-US" dirty="0"/>
              <a:t>先说明图中绝对定位的含义，然后按照图示的顺序演示例子并讲解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82CD08B-D38A-46D8-B8F0-B146865F4D6D}" type="slidenum">
              <a:rPr lang="zh-CN" altLang="en-US"/>
            </a:fld>
            <a:endParaRPr lang="en-US" altLang="zh-CN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6F4F3C-8864-4C4A-BA29-9845ABD86C9D}" type="slidenum">
              <a:rPr lang="zh-CN" altLang="en-US" smtClean="0"/>
            </a:fld>
            <a:endParaRPr lang="en-US" altLang="zh-CN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技术顾问演示最终的显示效果</a:t>
            </a:r>
            <a:endParaRPr lang="zh-CN" altLang="en-US" dirty="0"/>
          </a:p>
          <a:p>
            <a:pPr eaLnBrk="1" hangingPunct="1"/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教学指导：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教学指导：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xxxxxxx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494AB7-8625-4824-800A-BD39FB2F59E6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教学指导：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教学</a:t>
            </a:r>
            <a:r>
              <a:rPr lang="zh-CN" altLang="en-US"/>
              <a:t>指导：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技术顾问演示最终的显示效果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教学指导：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xxxxxxx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494AB7-8625-4824-800A-BD39FB2F59E6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技术顾问演示最终的显示效果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教学指导：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xxxxxxx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494AB7-8625-4824-800A-BD39FB2F59E6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87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教学指导；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总结部分</a:t>
            </a:r>
            <a:r>
              <a:rPr lang="zh-CN" altLang="zh-CN">
                <a:ea typeface="宋体" panose="02010600030101010101" pitchFamily="2" charset="-122"/>
              </a:rPr>
              <a:t>主要达到以下几个目的：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1</a:t>
            </a:r>
            <a:r>
              <a:rPr lang="zh-CN" altLang="en-US">
                <a:ea typeface="宋体" panose="02010600030101010101" pitchFamily="2" charset="-122"/>
              </a:rPr>
              <a:t>、</a:t>
            </a:r>
            <a:r>
              <a:rPr lang="zh-CN" altLang="zh-CN" b="1">
                <a:ea typeface="宋体" panose="02010600030101010101" pitchFamily="2" charset="-122"/>
              </a:rPr>
              <a:t>回顾内容</a:t>
            </a:r>
            <a:r>
              <a:rPr lang="zh-CN" altLang="en-US" b="1">
                <a:ea typeface="宋体" panose="02010600030101010101" pitchFamily="2" charset="-122"/>
              </a:rPr>
              <a:t>。</a:t>
            </a:r>
            <a:r>
              <a:rPr lang="zh-CN" altLang="en-US">
                <a:solidFill>
                  <a:srgbClr val="C00000"/>
                </a:solidFill>
                <a:ea typeface="宋体" panose="02010600030101010101" pitchFamily="2" charset="-122"/>
              </a:rPr>
              <a:t>注意与</a:t>
            </a:r>
            <a:r>
              <a:rPr lang="zh-CN" altLang="zh-CN">
                <a:solidFill>
                  <a:srgbClr val="C00000"/>
                </a:solidFill>
                <a:ea typeface="宋体" panose="02010600030101010101" pitchFamily="2" charset="-122"/>
              </a:rPr>
              <a:t>与</a:t>
            </a:r>
            <a:r>
              <a:rPr lang="zh-CN" altLang="en-US">
                <a:solidFill>
                  <a:srgbClr val="C00000"/>
                </a:solidFill>
                <a:ea typeface="宋体" panose="02010600030101010101" pitchFamily="2" charset="-122"/>
              </a:rPr>
              <a:t>本章任务和目标</a:t>
            </a:r>
            <a:r>
              <a:rPr lang="zh-CN" altLang="zh-CN">
                <a:solidFill>
                  <a:srgbClr val="C00000"/>
                </a:solidFill>
                <a:ea typeface="宋体" panose="02010600030101010101" pitchFamily="2" charset="-122"/>
              </a:rPr>
              <a:t>不一样。</a:t>
            </a:r>
            <a:r>
              <a:rPr lang="zh-CN" altLang="en-US">
                <a:solidFill>
                  <a:srgbClr val="C00000"/>
                </a:solidFill>
                <a:ea typeface="宋体" panose="02010600030101010101" pitchFamily="2" charset="-122"/>
              </a:rPr>
              <a:t>本章任务和目标是</a:t>
            </a:r>
            <a:r>
              <a:rPr lang="zh-CN" altLang="zh-CN">
                <a:ea typeface="宋体" panose="02010600030101010101" pitchFamily="2" charset="-122"/>
              </a:rPr>
              <a:t>是强调</a:t>
            </a:r>
            <a:r>
              <a:rPr lang="zh-CN" altLang="en-US">
                <a:ea typeface="宋体" panose="02010600030101010101" pitchFamily="2" charset="-122"/>
              </a:rPr>
              <a:t>内容概貌，学到技术，告知要学习什么；总结时，</a:t>
            </a:r>
            <a:r>
              <a:rPr lang="zh-CN" altLang="zh-CN">
                <a:ea typeface="宋体" panose="02010600030101010101" pitchFamily="2" charset="-122"/>
              </a:rPr>
              <a:t>要格外强调观点，把每一</a:t>
            </a:r>
            <a:r>
              <a:rPr lang="zh-CN" altLang="en-US">
                <a:ea typeface="宋体" panose="02010600030101010101" pitchFamily="2" charset="-122"/>
              </a:rPr>
              <a:t>个知识点</a:t>
            </a:r>
            <a:r>
              <a:rPr lang="zh-CN" altLang="zh-CN">
                <a:ea typeface="宋体" panose="02010600030101010101" pitchFamily="2" charset="-122"/>
              </a:rPr>
              <a:t>的观点</a:t>
            </a:r>
            <a:r>
              <a:rPr lang="zh-CN" altLang="en-US">
                <a:ea typeface="宋体" panose="02010600030101010101" pitchFamily="2" charset="-122"/>
              </a:rPr>
              <a:t>结论</a:t>
            </a:r>
            <a:r>
              <a:rPr lang="zh-CN" altLang="zh-CN">
                <a:ea typeface="宋体" panose="02010600030101010101" pitchFamily="2" charset="-122"/>
              </a:rPr>
              <a:t>都尽量突出出来。</a:t>
            </a:r>
            <a:endParaRPr lang="en-US" altLang="zh-CN">
              <a:solidFill>
                <a:srgbClr val="C00000"/>
              </a:solidFill>
              <a:ea typeface="宋体" panose="02010600030101010101" pitchFamily="2" charset="-122"/>
            </a:endParaRPr>
          </a:p>
          <a:p>
            <a:r>
              <a:rPr lang="en-US" altLang="zh-CN" b="1">
                <a:ea typeface="宋体" panose="02010600030101010101" pitchFamily="2" charset="-122"/>
              </a:rPr>
              <a:t>2</a:t>
            </a:r>
            <a:r>
              <a:rPr lang="zh-CN" altLang="en-US" b="1">
                <a:ea typeface="宋体" panose="02010600030101010101" pitchFamily="2" charset="-122"/>
              </a:rPr>
              <a:t>、</a:t>
            </a:r>
            <a:r>
              <a:rPr lang="zh-CN" altLang="zh-CN" b="1">
                <a:ea typeface="宋体" panose="02010600030101010101" pitchFamily="2" charset="-122"/>
              </a:rPr>
              <a:t>整理逻辑</a:t>
            </a:r>
            <a:r>
              <a:rPr lang="zh-CN" altLang="en-US" b="1">
                <a:ea typeface="宋体" panose="02010600030101010101" pitchFamily="2" charset="-122"/>
              </a:rPr>
              <a:t>。</a:t>
            </a:r>
            <a:r>
              <a:rPr lang="zh-CN" altLang="zh-CN">
                <a:ea typeface="宋体" panose="02010600030101010101" pitchFamily="2" charset="-122"/>
              </a:rPr>
              <a:t>还应该把观点之间的逻辑联系梳理出来</a:t>
            </a:r>
            <a:r>
              <a:rPr lang="zh-CN" altLang="en-US">
                <a:ea typeface="宋体" panose="02010600030101010101" pitchFamily="2" charset="-122"/>
              </a:rPr>
              <a:t>。</a:t>
            </a:r>
            <a:r>
              <a:rPr lang="zh-CN" altLang="zh-CN">
                <a:ea typeface="宋体" panose="02010600030101010101" pitchFamily="2" charset="-122"/>
              </a:rPr>
              <a:t>从而使</a:t>
            </a:r>
            <a:r>
              <a:rPr lang="zh-CN" altLang="en-US">
                <a:ea typeface="宋体" panose="02010600030101010101" pitchFamily="2" charset="-122"/>
              </a:rPr>
              <a:t>知识</a:t>
            </a:r>
            <a:r>
              <a:rPr lang="zh-CN" altLang="zh-CN">
                <a:ea typeface="宋体" panose="02010600030101010101" pitchFamily="2" charset="-122"/>
              </a:rPr>
              <a:t>系统化、逻辑化。要帮助</a:t>
            </a:r>
            <a:r>
              <a:rPr lang="zh-CN" altLang="en-US">
                <a:ea typeface="宋体" panose="02010600030101010101" pitchFamily="2" charset="-122"/>
              </a:rPr>
              <a:t>学员</a:t>
            </a:r>
            <a:r>
              <a:rPr lang="zh-CN" altLang="zh-CN">
                <a:ea typeface="宋体" panose="02010600030101010101" pitchFamily="2" charset="-122"/>
              </a:rPr>
              <a:t>整清逻辑是总结的一大任务</a:t>
            </a:r>
            <a:r>
              <a:rPr lang="zh-CN" altLang="en-US">
                <a:ea typeface="宋体" panose="02010600030101010101" pitchFamily="2" charset="-122"/>
              </a:rPr>
              <a:t>。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0B0B1C-76B9-403A-B144-E528BFF32123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F3F7375-6634-4311-8ECD-C6F40EB23721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教学指导：</a:t>
            </a:r>
            <a:endParaRPr lang="en-US" altLang="zh-CN" dirty="0"/>
          </a:p>
          <a:p>
            <a:r>
              <a:rPr lang="zh-CN" altLang="en-US" dirty="0"/>
              <a:t>依次设置第</a:t>
            </a:r>
            <a:r>
              <a:rPr lang="en-US" altLang="zh-CN" dirty="0"/>
              <a:t>1</a:t>
            </a:r>
            <a:r>
              <a:rPr lang="zh-CN" altLang="en-US" dirty="0"/>
              <a:t>个盒子和第三个盒子偏移，分别查看偏移效果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教学指导：</a:t>
            </a:r>
            <a:endParaRPr lang="en-US" altLang="zh-CN" dirty="0"/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同理，设置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right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为正值，元素往左移动，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bottom</a:t>
            </a:r>
            <a:r>
              <a:rPr lang="zh-CN" altLang="zh-CN" sz="1200" kern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设置正值，元素往上移动。负值则往与正值相反的方向移动</a:t>
            </a:r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PhAnim="0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ppt01-0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1" descr="课工场 33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018" y="4868333"/>
            <a:ext cx="3627967" cy="772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 userDrawn="1"/>
        </p:nvSpPr>
        <p:spPr>
          <a:xfrm>
            <a:off x="6000751" y="4773084"/>
            <a:ext cx="2207683" cy="2878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2400" noProof="1"/>
          </a:p>
        </p:txBody>
      </p:sp>
      <p:sp>
        <p:nvSpPr>
          <p:cNvPr id="2051" name="标题 1"/>
          <p:cNvSpPr>
            <a:spLocks noGrp="1"/>
          </p:cNvSpPr>
          <p:nvPr>
            <p:ph type="ctrTitle"/>
          </p:nvPr>
        </p:nvSpPr>
        <p:spPr>
          <a:xfrm>
            <a:off x="914400" y="1458807"/>
            <a:ext cx="10363200" cy="147320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normAutofit/>
          </a:bodyPr>
          <a:lstStyle>
            <a:lvl1pPr lvl="0" algn="ctr">
              <a:defRPr sz="6135" b="1" kern="1200">
                <a:solidFill>
                  <a:srgbClr val="009E64"/>
                </a:solidFill>
              </a:defRPr>
            </a:lvl1pPr>
          </a:lstStyle>
          <a:p>
            <a:pPr lvl="0"/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2052" name="副标题 2"/>
          <p:cNvSpPr>
            <a:spLocks noGrp="1"/>
          </p:cNvSpPr>
          <p:nvPr>
            <p:ph type="subTitle" idx="1"/>
          </p:nvPr>
        </p:nvSpPr>
        <p:spPr>
          <a:xfrm>
            <a:off x="1828800" y="2914227"/>
            <a:ext cx="8534400" cy="63754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normAutofit/>
          </a:bodyPr>
          <a:lstStyle>
            <a:lvl1pPr marL="0" lvl="0" indent="0" algn="ctr">
              <a:buNone/>
              <a:defRPr sz="2665" b="1" kern="1200">
                <a:solidFill>
                  <a:srgbClr val="009E64"/>
                </a:solidFill>
              </a:defRPr>
            </a:lvl1pPr>
            <a:lvl2pPr marL="0" lvl="1" indent="609600" algn="l">
              <a:buNone/>
              <a:defRPr sz="3200" kern="1200">
                <a:solidFill>
                  <a:schemeClr val="tx1"/>
                </a:solidFill>
              </a:defRPr>
            </a:lvl2pPr>
            <a:lvl3pPr marL="0" lvl="2" indent="609600" algn="l">
              <a:buNone/>
              <a:defRPr sz="3200" kern="1200">
                <a:solidFill>
                  <a:schemeClr val="tx1"/>
                </a:solidFill>
              </a:defRPr>
            </a:lvl3pPr>
            <a:lvl4pPr marL="0" lvl="3" indent="609600" algn="l">
              <a:buNone/>
              <a:defRPr sz="3200" kern="1200">
                <a:solidFill>
                  <a:schemeClr val="tx1"/>
                </a:solidFill>
              </a:defRPr>
            </a:lvl4pPr>
            <a:lvl5pPr marL="0" lvl="4" indent="609600" algn="l">
              <a:buNone/>
              <a:defRPr sz="3200" kern="12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6014"/>
            <a:ext cx="10972800" cy="942340"/>
          </a:xfrm>
        </p:spPr>
        <p:txBody>
          <a:bodyPr/>
          <a:lstStyle>
            <a:lvl1pPr>
              <a:defRPr sz="3735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609600" indent="-609600">
              <a:buClr>
                <a:srgbClr val="009E64"/>
              </a:buClr>
              <a:buFont typeface="Wingdings" panose="05000000000000000000" charset="0"/>
              <a:buChar char="n"/>
              <a:defRPr sz="3200" b="1"/>
            </a:lvl1pPr>
            <a:lvl2pPr marL="1066800" indent="-457200">
              <a:buClr>
                <a:srgbClr val="009E64"/>
              </a:buClr>
              <a:buSzPct val="90000"/>
              <a:buFont typeface="Wingdings" panose="05000000000000000000" charset="0"/>
              <a:buChar char="n"/>
              <a:defRPr sz="2935"/>
            </a:lvl2pPr>
            <a:lvl3pPr marL="1600200" indent="-381000">
              <a:buClr>
                <a:srgbClr val="009E64"/>
              </a:buClr>
              <a:buSzPct val="85000"/>
              <a:buFont typeface="Wingdings" panose="05000000000000000000" charset="0"/>
              <a:buChar char="u"/>
              <a:defRPr sz="2665"/>
            </a:lvl3pPr>
            <a:lvl4pPr marL="2209800" indent="-381000">
              <a:defRPr/>
            </a:lvl4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endParaRPr lang="zh-CN" altLang="en-US" noProof="1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fld id="{6D227809-0862-4D29-8485-DF600EBCCA6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 userDrawn="1"/>
        </p:nvSpPr>
        <p:spPr bwMode="auto">
          <a:xfrm>
            <a:off x="3312584" y="1123951"/>
            <a:ext cx="5843266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4265">
                <a:latin typeface="微软雅黑" panose="020B0503020204020204" pitchFamily="2" charset="-122"/>
                <a:ea typeface="微软雅黑" panose="020B0503020204020204" pitchFamily="2" charset="-122"/>
              </a:rPr>
              <a:t>扫我有更多精彩课程呦</a:t>
            </a:r>
            <a:endParaRPr lang="zh-CN" altLang="en-US" sz="4265"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pic>
        <p:nvPicPr>
          <p:cNvPr id="3" name="图片 1" descr="课工场最终蓝绿色v1-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3500" y="165101"/>
            <a:ext cx="1608667" cy="692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6" descr="ppt01-01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fld id="{8454C5C0-194E-48CB-ADD7-F29504E5536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fld id="{C8FEE07A-67DC-4145-9590-2B346210C7B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5167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>
                <a:sym typeface="Calibri" panose="020F0502020204030204" pitchFamily="34" charset="0"/>
              </a:rPr>
              <a:t>单击此处编辑母版标题样式</a:t>
            </a:r>
            <a:endParaRPr lang="zh-CN" altLang="en-US">
              <a:sym typeface="Calibri" panose="020F0502020204030204" pitchFamily="34" charset="0"/>
            </a:endParaRP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609600" y="1308100"/>
            <a:ext cx="10972800" cy="4817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>
                <a:sym typeface="Calibri" panose="020F0502020204030204" pitchFamily="34" charset="0"/>
              </a:rPr>
              <a:t>单击此处编辑母版文本样式</a:t>
            </a:r>
            <a:endParaRPr lang="zh-CN" altLang="en-US">
              <a:sym typeface="Calibri" panose="020F0502020204030204" pitchFamily="34" charset="0"/>
            </a:endParaRPr>
          </a:p>
          <a:p>
            <a:pPr lvl="1"/>
            <a:r>
              <a:rPr lang="zh-CN" altLang="en-US">
                <a:sym typeface="Calibri" panose="020F0502020204030204" pitchFamily="34" charset="0"/>
              </a:rPr>
              <a:t>第二级</a:t>
            </a:r>
            <a:endParaRPr lang="zh-CN" altLang="en-US">
              <a:sym typeface="Calibri" panose="020F0502020204030204" pitchFamily="34" charset="0"/>
            </a:endParaRPr>
          </a:p>
          <a:p>
            <a:pPr lvl="2"/>
            <a:r>
              <a:rPr lang="zh-CN" altLang="en-US">
                <a:sym typeface="Calibri" panose="020F0502020204030204" pitchFamily="34" charset="0"/>
              </a:rPr>
              <a:t>第三级</a:t>
            </a:r>
            <a:endParaRPr lang="zh-CN" altLang="en-US">
              <a:sym typeface="Calibri" panose="020F0502020204030204" pitchFamily="34" charset="0"/>
            </a:endParaRPr>
          </a:p>
          <a:p>
            <a:pPr lvl="3"/>
            <a:r>
              <a:rPr lang="zh-CN" altLang="en-US">
                <a:sym typeface="Calibri" panose="020F0502020204030204" pitchFamily="34" charset="0"/>
              </a:rPr>
              <a:t>第四级</a:t>
            </a:r>
            <a:endParaRPr lang="zh-CN" altLang="en-US">
              <a:sym typeface="Calibri" panose="020F0502020204030204" pitchFamily="34" charset="0"/>
            </a:endParaRPr>
          </a:p>
          <a:p>
            <a:pPr lvl="4"/>
            <a:r>
              <a:rPr lang="zh-CN" altLang="en-US">
                <a:sym typeface="Calibri" panose="020F0502020204030204" pitchFamily="34" charset="0"/>
              </a:rPr>
              <a:t>第五级</a:t>
            </a:r>
            <a:endParaRPr lang="zh-CN" altLang="en-US">
              <a:sym typeface="Calibri" panose="020F0502020204030204" pitchFamily="34" charset="0"/>
            </a:endParaRPr>
          </a:p>
        </p:txBody>
      </p:sp>
      <p:sp>
        <p:nvSpPr>
          <p:cNvPr id="1028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anchor="ctr"/>
          <a:lstStyle>
            <a:lvl1pPr algn="ctr" eaLnBrk="1" hangingPunct="1">
              <a:buFont typeface="Arial" panose="020B0604020202020204" pitchFamily="34" charset="0"/>
              <a:buNone/>
              <a:defRPr sz="1600" noProof="1">
                <a:solidFill>
                  <a:srgbClr val="898989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defRPr>
            </a:lvl1pPr>
          </a:lstStyle>
          <a:p>
            <a:pPr>
              <a:defRPr/>
            </a:pPr>
          </a:p>
        </p:txBody>
      </p:sp>
      <p:sp>
        <p:nvSpPr>
          <p:cNvPr id="102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anchor="ctr"/>
          <a:lstStyle>
            <a:lvl1pPr algn="r" eaLnBrk="1" hangingPunct="1">
              <a:buFont typeface="Arial" panose="020B0604020202020204" pitchFamily="34" charset="0"/>
              <a:buNone/>
              <a:defRPr sz="1600" noProof="1" dirty="0">
                <a:solidFill>
                  <a:srgbClr val="898989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defRPr>
            </a:lvl1pPr>
          </a:lstStyle>
          <a:p>
            <a:pPr>
              <a:defRPr/>
            </a:pPr>
            <a:fld id="{CF95A64F-6639-4A5B-87F3-0529C13E1CDB}" type="slidenum">
              <a:rPr lang="zh-CN" altLang="en-US"/>
            </a:fld>
            <a:endParaRPr lang="zh-CN" altLang="en-US">
              <a:cs typeface="+mn-cs"/>
            </a:endParaRPr>
          </a:p>
        </p:txBody>
      </p:sp>
      <p:sp>
        <p:nvSpPr>
          <p:cNvPr id="1030" name="等腰三角形 6"/>
          <p:cNvSpPr>
            <a:spLocks noChangeArrowheads="1"/>
          </p:cNvSpPr>
          <p:nvPr userDrawn="1"/>
        </p:nvSpPr>
        <p:spPr bwMode="auto">
          <a:xfrm rot="5400000">
            <a:off x="-45508" y="451909"/>
            <a:ext cx="662517" cy="571500"/>
          </a:xfrm>
          <a:prstGeom prst="triangle">
            <a:avLst>
              <a:gd name="adj" fmla="val 50000"/>
            </a:avLst>
          </a:prstGeom>
          <a:solidFill>
            <a:srgbClr val="00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2400"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宋体" panose="02010600030101010101" pitchFamily="2" charset="-122"/>
            </a:endParaRPr>
          </a:p>
        </p:txBody>
      </p:sp>
      <p:pic>
        <p:nvPicPr>
          <p:cNvPr id="1031" name="图片 1" descr="课工场最终蓝绿色v1-3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618" y="165100"/>
            <a:ext cx="1373716" cy="590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735" b="1" kern="1200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cs typeface="+mj-cs"/>
          <a:sym typeface="Calibri" panose="020F050202020403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735" b="1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sym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735" b="1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sym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735" b="1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sym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735" b="1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sym typeface="Calibri" panose="020F0502020204030204" pitchFamily="34" charset="0"/>
        </a:defRPr>
      </a:lvl5pPr>
      <a:lvl6pPr marL="609600" algn="l" rtl="0" fontAlgn="base">
        <a:spcBef>
          <a:spcPct val="0"/>
        </a:spcBef>
        <a:spcAft>
          <a:spcPct val="0"/>
        </a:spcAft>
        <a:defRPr sz="3735" b="1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sym typeface="Calibri" panose="020F0502020204030204" pitchFamily="34" charset="0"/>
        </a:defRPr>
      </a:lvl6pPr>
      <a:lvl7pPr marL="1219200" algn="l" rtl="0" fontAlgn="base">
        <a:spcBef>
          <a:spcPct val="0"/>
        </a:spcBef>
        <a:spcAft>
          <a:spcPct val="0"/>
        </a:spcAft>
        <a:defRPr sz="3735" b="1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sym typeface="Calibri" panose="020F0502020204030204" pitchFamily="34" charset="0"/>
        </a:defRPr>
      </a:lvl7pPr>
      <a:lvl8pPr marL="1828800" algn="l" rtl="0" fontAlgn="base">
        <a:spcBef>
          <a:spcPct val="0"/>
        </a:spcBef>
        <a:spcAft>
          <a:spcPct val="0"/>
        </a:spcAft>
        <a:defRPr sz="3735" b="1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sym typeface="Calibri" panose="020F0502020204030204" pitchFamily="34" charset="0"/>
        </a:defRPr>
      </a:lvl8pPr>
      <a:lvl9pPr marL="2438400" algn="l" rtl="0" fontAlgn="base">
        <a:spcBef>
          <a:spcPct val="0"/>
        </a:spcBef>
        <a:spcAft>
          <a:spcPct val="0"/>
        </a:spcAft>
        <a:defRPr sz="3735" b="1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sym typeface="Calibri" panose="020F0502020204030204" pitchFamily="34" charset="0"/>
        </a:defRPr>
      </a:lvl9pPr>
    </p:titleStyle>
    <p:bodyStyle>
      <a:lvl1pPr marL="609600" indent="-609600" algn="l" rtl="0" eaLnBrk="0" fontAlgn="base" hangingPunct="0">
        <a:spcBef>
          <a:spcPct val="20000"/>
        </a:spcBef>
        <a:spcAft>
          <a:spcPct val="0"/>
        </a:spcAft>
        <a:buClr>
          <a:srgbClr val="009E64"/>
        </a:buClr>
        <a:buFont typeface="Wingdings" panose="05000000000000000000" pitchFamily="2" charset="2"/>
        <a:buChar char="n"/>
        <a:defRPr sz="3200" b="1" kern="1200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cs typeface="+mn-cs"/>
          <a:sym typeface="Calibri" panose="020F0502020204030204" pitchFamily="34" charset="0"/>
        </a:defRPr>
      </a:lvl1pPr>
      <a:lvl2pPr marL="1143000" lvl="1" indent="-457200" algn="l" rtl="0" eaLnBrk="0" fontAlgn="base" hangingPunct="0">
        <a:spcBef>
          <a:spcPct val="20000"/>
        </a:spcBef>
        <a:spcAft>
          <a:spcPct val="0"/>
        </a:spcAft>
        <a:buClr>
          <a:srgbClr val="009E64"/>
        </a:buClr>
        <a:buSzPct val="90000"/>
        <a:buFont typeface="Wingdings" panose="05000000000000000000" pitchFamily="2" charset="2"/>
        <a:buChar char="n"/>
        <a:defRPr sz="2935" b="1" kern="1200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cs typeface="+mn-cs"/>
          <a:sym typeface="Calibri" panose="020F0502020204030204" pitchFamily="34" charset="0"/>
        </a:defRPr>
      </a:lvl2pPr>
      <a:lvl3pPr marL="1828800" lvl="2" indent="-457200" algn="l" rtl="0" eaLnBrk="0" fontAlgn="base" hangingPunct="0">
        <a:spcBef>
          <a:spcPct val="20000"/>
        </a:spcBef>
        <a:spcAft>
          <a:spcPct val="0"/>
        </a:spcAft>
        <a:buClr>
          <a:srgbClr val="009E64"/>
        </a:buClr>
        <a:buSzPct val="85000"/>
        <a:buFont typeface="Wingdings" panose="05000000000000000000" pitchFamily="2" charset="2"/>
        <a:buChar char="u"/>
        <a:defRPr sz="2665" b="1" kern="1200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cs typeface="+mn-cs"/>
          <a:sym typeface="Calibri" panose="020F0502020204030204" pitchFamily="34" charset="0"/>
        </a:defRPr>
      </a:lvl3pPr>
      <a:lvl4pPr marL="2209800" lvl="3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35" kern="1200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cs typeface="+mn-cs"/>
          <a:sym typeface="Calibri" panose="020F0502020204030204" pitchFamily="34" charset="0"/>
        </a:defRPr>
      </a:lvl4pPr>
      <a:lvl5pPr marL="2743200" lvl="4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135" kern="1200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cs typeface="+mn-cs"/>
          <a:sym typeface="Calibri" panose="020F0502020204030204" pitchFamily="34" charset="0"/>
        </a:defRPr>
      </a:lvl5pPr>
      <a:lvl6pPr marL="3352800" lvl="5" indent="-304800" algn="l" defTabSz="1218565" eaLnBrk="1" fontAlgn="base" latinLnBrk="0" hangingPunct="1">
        <a:spcBef>
          <a:spcPct val="20000"/>
        </a:spcBef>
        <a:buFont typeface="Arial" panose="020B0604020202020204" pitchFamily="34" charset="0"/>
        <a:buChar char="»"/>
        <a:defRPr sz="2135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6pPr>
      <a:lvl7pPr marL="3962400" lvl="6" indent="-304800" algn="l" defTabSz="1218565" eaLnBrk="1" fontAlgn="base" latinLnBrk="0" hangingPunct="1">
        <a:spcBef>
          <a:spcPct val="20000"/>
        </a:spcBef>
        <a:buFont typeface="Arial" panose="020B0604020202020204" pitchFamily="34" charset="0"/>
        <a:buChar char="»"/>
        <a:defRPr sz="2135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7pPr>
      <a:lvl8pPr marL="4572000" lvl="7" indent="-304800" algn="l" defTabSz="1218565" eaLnBrk="1" fontAlgn="base" latinLnBrk="0" hangingPunct="1">
        <a:spcBef>
          <a:spcPct val="20000"/>
        </a:spcBef>
        <a:buFont typeface="Arial" panose="020B0604020202020204" pitchFamily="34" charset="0"/>
        <a:buChar char="»"/>
        <a:defRPr sz="2135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8pPr>
      <a:lvl9pPr marL="5181600" lvl="8" indent="-304800" algn="l" defTabSz="1218565" eaLnBrk="1" fontAlgn="base" latinLnBrk="0" hangingPunct="1">
        <a:spcBef>
          <a:spcPct val="20000"/>
        </a:spcBef>
        <a:buFont typeface="Arial" panose="020B0604020202020204" pitchFamily="34" charset="0"/>
        <a:buChar char="»"/>
        <a:defRPr sz="2135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9pPr>
    </p:bodyStyle>
    <p:otherStyle>
      <a:lvl1pPr marL="0" lvl="0" indent="0" algn="l" defTabSz="1218565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09600" lvl="1" indent="0" algn="l" defTabSz="1218565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219200" lvl="2" indent="0" algn="l" defTabSz="1218565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828800" lvl="3" indent="0" algn="l" defTabSz="1218565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438400" lvl="4" indent="0" algn="l" defTabSz="1218565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3048000" lvl="5" indent="0" algn="l" defTabSz="1218565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657600" lvl="6" indent="0" algn="l" defTabSz="1218565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4267200" lvl="7" indent="0" algn="l" defTabSz="1218565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4876800" lvl="8" indent="0" algn="l" defTabSz="1218565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16.png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42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5.jpeg"/><Relationship Id="rId3" Type="http://schemas.openxmlformats.org/officeDocument/2006/relationships/image" Target="../media/image44.jpeg"/><Relationship Id="rId2" Type="http://schemas.openxmlformats.org/officeDocument/2006/relationships/image" Target="../media/image1.jpe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>
          <a:xfrm>
            <a:off x="5781040" y="285750"/>
            <a:ext cx="4707890" cy="523240"/>
          </a:xfrm>
        </p:spPr>
        <p:txBody>
          <a:bodyPr/>
          <a:lstStyle/>
          <a:p>
            <a:r>
              <a:rPr lang="zh-CN" altLang="en-US"/>
              <a:t>相对定位元素的规律</a:t>
            </a:r>
            <a:endParaRPr lang="zh-CN" altLang="en-US" dirty="0"/>
          </a:p>
        </p:txBody>
      </p:sp>
      <p:sp>
        <p:nvSpPr>
          <p:cNvPr id="2253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设置相对定位的盒子会相对它</a:t>
            </a:r>
            <a:r>
              <a:rPr lang="zh-CN" altLang="en-US" dirty="0">
                <a:solidFill>
                  <a:srgbClr val="FF0000"/>
                </a:solidFill>
              </a:rPr>
              <a:t>原来的位置</a:t>
            </a:r>
            <a:r>
              <a:rPr lang="zh-CN" altLang="en-US" dirty="0"/>
              <a:t>，通过指定偏移，到达新的位置</a:t>
            </a:r>
            <a:endParaRPr lang="zh-CN" altLang="en-US" dirty="0"/>
          </a:p>
          <a:p>
            <a:r>
              <a:rPr lang="zh-CN" altLang="en-US" dirty="0"/>
              <a:t>设置相对定位的盒子仍在标准文档流中，它对父级盒子和相邻的盒子都没有任何影响</a:t>
            </a:r>
            <a:endParaRPr lang="zh-CN" altLang="en-US" dirty="0"/>
          </a:p>
          <a:p>
            <a:r>
              <a:rPr lang="zh-CN" altLang="en-US" dirty="0"/>
              <a:t>设置相对定位的盒子原来的位置会</a:t>
            </a:r>
            <a:r>
              <a:rPr lang="zh-CN" altLang="en-US" dirty="0">
                <a:solidFill>
                  <a:srgbClr val="FF0000"/>
                </a:solidFill>
              </a:rPr>
              <a:t>被保留</a:t>
            </a:r>
            <a:r>
              <a:rPr lang="zh-CN" altLang="en-US" dirty="0"/>
              <a:t>下来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</a:fld>
            <a:r>
              <a:rPr lang="en-US" altLang="zh-CN" dirty="0"/>
              <a:t>/35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8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浮动元素设置相对定位</a:t>
            </a:r>
            <a:endParaRPr lang="zh-CN" altLang="en-US" dirty="0"/>
          </a:p>
        </p:txBody>
      </p:sp>
      <p:sp>
        <p:nvSpPr>
          <p:cNvPr id="2867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设置第二个盒子右浮动，再设置第一、第二盒子相对定位</a:t>
            </a:r>
            <a:endParaRPr lang="zh-CN" altLang="en-US" dirty="0"/>
          </a:p>
        </p:txBody>
      </p:sp>
      <p:sp>
        <p:nvSpPr>
          <p:cNvPr id="506884" name="AutoShape 4"/>
          <p:cNvSpPr>
            <a:spLocks noChangeArrowheads="1"/>
          </p:cNvSpPr>
          <p:nvPr/>
        </p:nvSpPr>
        <p:spPr bwMode="auto">
          <a:xfrm>
            <a:off x="2809852" y="2545059"/>
            <a:ext cx="3929090" cy="2173011"/>
          </a:xfrm>
          <a:prstGeom prst="roundRect">
            <a:avLst>
              <a:gd name="adj" fmla="val 353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#second {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	background-color:#CCF;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	border:1px #0000A8 dashed;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>
                <a:solidFill>
                  <a:srgbClr val="FF0000"/>
                </a:solidFill>
                <a:latin typeface="+mn-lt"/>
              </a:rPr>
              <a:t>float:right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;</a:t>
            </a:r>
            <a:endParaRPr lang="en-US" altLang="zh-CN" b="1" dirty="0">
              <a:solidFill>
                <a:srgbClr val="FF0000"/>
              </a:solidFill>
              <a:latin typeface="+mn-lt"/>
            </a:endParaRPr>
          </a:p>
          <a:p>
            <a:pPr algn="l"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  <a:endParaRPr lang="zh-CN" altLang="en-US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666844" y="2428868"/>
            <a:ext cx="992719" cy="414475"/>
            <a:chOff x="1000100" y="2528843"/>
            <a:chExt cx="992719" cy="414475"/>
          </a:xfrm>
        </p:grpSpPr>
        <p:pic>
          <p:nvPicPr>
            <p:cNvPr id="15" name="Picture 8" descr="E:\设计支持\模板设计\sl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1000100" y="2528843"/>
              <a:ext cx="446984" cy="414475"/>
            </a:xfrm>
            <a:prstGeom prst="rect">
              <a:avLst/>
            </a:prstGeom>
            <a:noFill/>
          </p:spPr>
        </p:pic>
        <p:sp>
          <p:nvSpPr>
            <p:cNvPr id="16" name="TextBox 15"/>
            <p:cNvSpPr txBox="1"/>
            <p:nvPr/>
          </p:nvSpPr>
          <p:spPr>
            <a:xfrm>
              <a:off x="1299399" y="2536690"/>
              <a:ext cx="693420" cy="39878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示例</a:t>
              </a:r>
              <a:endParaRPr lang="zh-CN" altLang="en-US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cxnSp>
        <p:nvCxnSpPr>
          <p:cNvPr id="18" name="直接箭头连接符 17"/>
          <p:cNvCxnSpPr>
            <a:stCxn id="506884" idx="3"/>
          </p:cNvCxnSpPr>
          <p:nvPr/>
        </p:nvCxnSpPr>
        <p:spPr>
          <a:xfrm>
            <a:off x="8262942" y="3631877"/>
            <a:ext cx="714380" cy="13342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AutoShape 4"/>
          <p:cNvSpPr>
            <a:spLocks noChangeArrowheads="1"/>
          </p:cNvSpPr>
          <p:nvPr/>
        </p:nvSpPr>
        <p:spPr bwMode="auto">
          <a:xfrm>
            <a:off x="2809852" y="2357430"/>
            <a:ext cx="3929090" cy="3700161"/>
          </a:xfrm>
          <a:prstGeom prst="roundRect">
            <a:avLst>
              <a:gd name="adj" fmla="val 353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#first {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	background-color:#FC9;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	border:1px #B55A00 dashed;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>
                <a:solidFill>
                  <a:srgbClr val="FF0000"/>
                </a:solidFill>
                <a:latin typeface="+mn-lt"/>
              </a:rPr>
              <a:t>position:relative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;</a:t>
            </a:r>
            <a:endParaRPr lang="en-US" altLang="zh-CN" b="1" dirty="0">
              <a:solidFill>
                <a:srgbClr val="FF0000"/>
              </a:solidFill>
              <a:latin typeface="+mn-lt"/>
            </a:endParaRP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	right:20px;</a:t>
            </a:r>
            <a:endParaRPr lang="en-US" altLang="zh-CN" b="1" dirty="0">
              <a:solidFill>
                <a:srgbClr val="FF0000"/>
              </a:solidFill>
              <a:latin typeface="+mn-lt"/>
            </a:endParaRP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	bottom:20px;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#second {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	background-color:#CCF;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	border:1px #0000A8 dashed;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>
                <a:solidFill>
                  <a:srgbClr val="FF0000"/>
                </a:solidFill>
                <a:latin typeface="+mn-lt"/>
              </a:rPr>
              <a:t>float:right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;</a:t>
            </a:r>
            <a:endParaRPr lang="en-US" altLang="zh-CN" b="1" dirty="0">
              <a:solidFill>
                <a:srgbClr val="FF0000"/>
              </a:solidFill>
              <a:latin typeface="+mn-lt"/>
            </a:endParaRP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	</a:t>
            </a:r>
            <a:r>
              <a:rPr lang="en-US" altLang="zh-CN" b="1" dirty="0" err="1">
                <a:solidFill>
                  <a:srgbClr val="FF0000"/>
                </a:solidFill>
                <a:latin typeface="+mn-lt"/>
              </a:rPr>
              <a:t>position:relative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;</a:t>
            </a:r>
            <a:endParaRPr lang="en-US" altLang="zh-CN" b="1" dirty="0">
              <a:solidFill>
                <a:srgbClr val="FF0000"/>
              </a:solidFill>
              <a:latin typeface="+mn-lt"/>
            </a:endParaRP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	left:20px;</a:t>
            </a:r>
            <a:endParaRPr lang="en-US" altLang="zh-CN" b="1" dirty="0">
              <a:solidFill>
                <a:srgbClr val="FF0000"/>
              </a:solidFill>
              <a:latin typeface="+mn-lt"/>
            </a:endParaRP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	top:-20px;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  <a:endParaRPr lang="zh-CN" altLang="en-US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cxnSp>
        <p:nvCxnSpPr>
          <p:cNvPr id="24" name="直接箭头连接符 23"/>
          <p:cNvCxnSpPr>
            <a:stCxn id="23" idx="3"/>
          </p:cNvCxnSpPr>
          <p:nvPr/>
        </p:nvCxnSpPr>
        <p:spPr>
          <a:xfrm>
            <a:off x="8262942" y="4207265"/>
            <a:ext cx="714380" cy="10728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1" name="组合 14"/>
          <p:cNvGrpSpPr/>
          <p:nvPr/>
        </p:nvGrpSpPr>
        <p:grpSpPr bwMode="auto">
          <a:xfrm>
            <a:off x="3806965" y="6237312"/>
            <a:ext cx="5238898" cy="428625"/>
            <a:chOff x="3143240" y="5143512"/>
            <a:chExt cx="5238934" cy="428628"/>
          </a:xfrm>
        </p:grpSpPr>
        <p:sp>
          <p:nvSpPr>
            <p:cNvPr id="22" name="圆角矩形 21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6" name="圆角矩形 25"/>
            <p:cNvSpPr/>
            <p:nvPr/>
          </p:nvSpPr>
          <p:spPr bwMode="auto">
            <a:xfrm>
              <a:off x="3714744" y="5143512"/>
              <a:ext cx="4667430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27" name="Picture 8" descr="说话气泡new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TextBox 32"/>
            <p:cNvSpPr txBox="1"/>
            <p:nvPr/>
          </p:nvSpPr>
          <p:spPr bwMode="auto">
            <a:xfrm>
              <a:off x="3737907" y="5180402"/>
              <a:ext cx="4546631" cy="337187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3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：浮动元素使用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relative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定位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pitchFamily="2" charset="-122"/>
                <a:ea typeface="微软雅黑" panose="020B0503020204020204" pitchFamily="2" charset="-122"/>
              </a:endParaRPr>
            </a:p>
          </p:txBody>
        </p:sp>
      </p:grpSp>
      <p:pic>
        <p:nvPicPr>
          <p:cNvPr id="1026" name="Picture 2" descr="C:\Users\yaling.he\Desktop\Chapter08 截图\Chapter08 截图\图8.8　第二个盒子右浮动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960" y="2867231"/>
            <a:ext cx="3076002" cy="135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yaling.he\Desktop\Chapter08 截图\Chapter08 截图\图8.9　在浮动下偏移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117" y="3438846"/>
            <a:ext cx="3185378" cy="154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</a:fld>
            <a:r>
              <a:rPr lang="en-US" altLang="zh-CN" dirty="0"/>
              <a:t>/35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06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884" grpId="0" bldLvl="0" animBg="1"/>
      <p:bldP spid="506884" grpId="1" bldLvl="0" animBg="1"/>
      <p:bldP spid="23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>
          <a:xfrm>
            <a:off x="4312285" y="70485"/>
            <a:ext cx="6176010" cy="954405"/>
          </a:xfrm>
        </p:spPr>
        <p:txBody>
          <a:bodyPr/>
          <a:lstStyle/>
          <a:p>
            <a:r>
              <a:rPr lang="zh-CN" altLang="en-US" dirty="0"/>
              <a:t>学员操作</a:t>
            </a:r>
            <a:r>
              <a:rPr lang="en-US" altLang="zh-CN" dirty="0"/>
              <a:t>—</a:t>
            </a:r>
            <a:r>
              <a:rPr lang="zh-CN" altLang="en-US" dirty="0"/>
              <a:t>制作花样链接卡</a:t>
            </a:r>
            <a:endParaRPr lang="zh-CN" altLang="en-US" dirty="0"/>
          </a:p>
        </p:txBody>
      </p:sp>
      <p:sp>
        <p:nvSpPr>
          <p:cNvPr id="2457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需求说明</a:t>
            </a:r>
            <a:endParaRPr lang="zh-CN" altLang="en-US" dirty="0"/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&lt;div&gt;</a:t>
            </a:r>
            <a:r>
              <a:rPr lang="zh-CN" altLang="en-US" dirty="0"/>
              <a:t>和超链接</a:t>
            </a:r>
            <a:r>
              <a:rPr lang="en-US" altLang="zh-CN" dirty="0"/>
              <a:t>&lt;a&gt;</a:t>
            </a:r>
            <a:r>
              <a:rPr lang="zh-CN" altLang="en-US" dirty="0"/>
              <a:t>布局页面</a:t>
            </a:r>
            <a:endParaRPr lang="zh-CN" altLang="en-US" dirty="0"/>
          </a:p>
          <a:p>
            <a:pPr lvl="1"/>
            <a:r>
              <a:rPr lang="zh-CN" altLang="en-US" dirty="0"/>
              <a:t>每个超链接宽度和高度都是</a:t>
            </a:r>
            <a:r>
              <a:rPr lang="en-US" altLang="zh-CN" dirty="0"/>
              <a:t>100px</a:t>
            </a:r>
            <a:r>
              <a:rPr lang="zh-CN" altLang="en-US" dirty="0"/>
              <a:t>，背景颜色是粉色，鼠标指针移上去时变为蓝色</a:t>
            </a:r>
            <a:endParaRPr lang="zh-CN" altLang="en-US" dirty="0"/>
          </a:p>
          <a:p>
            <a:pPr lvl="1"/>
            <a:r>
              <a:rPr lang="zh-CN" altLang="en-US" dirty="0"/>
              <a:t>使用相对定位改变每个超链接的位置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提示：利用</a:t>
            </a:r>
            <a:r>
              <a:rPr lang="en-US" altLang="zh-CN" dirty="0"/>
              <a:t>display: block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把</a:t>
            </a:r>
            <a:r>
              <a:rPr lang="en-US" altLang="zh-CN" dirty="0"/>
              <a:t>a</a:t>
            </a:r>
            <a:r>
              <a:rPr lang="zh-CN" altLang="en-US" dirty="0"/>
              <a:t>链接变成块元素</a:t>
            </a:r>
            <a:endParaRPr lang="en-US" altLang="zh-CN" dirty="0"/>
          </a:p>
        </p:txBody>
      </p:sp>
      <p:grpSp>
        <p:nvGrpSpPr>
          <p:cNvPr id="13" name="组合 12"/>
          <p:cNvGrpSpPr/>
          <p:nvPr/>
        </p:nvGrpSpPr>
        <p:grpSpPr>
          <a:xfrm>
            <a:off x="1666844" y="879510"/>
            <a:ext cx="921281" cy="406350"/>
            <a:chOff x="3786182" y="1192962"/>
            <a:chExt cx="921281" cy="406350"/>
          </a:xfrm>
        </p:grpSpPr>
        <p:sp>
          <p:nvSpPr>
            <p:cNvPr id="15" name="TextBox 14"/>
            <p:cNvSpPr txBox="1"/>
            <p:nvPr/>
          </p:nvSpPr>
          <p:spPr>
            <a:xfrm>
              <a:off x="4014043" y="1196747"/>
              <a:ext cx="693420" cy="39878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练习</a:t>
              </a:r>
              <a:endParaRPr lang="zh-CN" altLang="en-US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16" name="Picture 2" descr="E:\设计支持\模板设计\YS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3786182" y="1192962"/>
              <a:ext cx="414476" cy="406350"/>
            </a:xfrm>
            <a:prstGeom prst="rect">
              <a:avLst/>
            </a:prstGeom>
            <a:noFill/>
          </p:spPr>
        </p:pic>
      </p:grpSp>
      <p:grpSp>
        <p:nvGrpSpPr>
          <p:cNvPr id="17" name="组合 17"/>
          <p:cNvGrpSpPr/>
          <p:nvPr/>
        </p:nvGrpSpPr>
        <p:grpSpPr bwMode="auto">
          <a:xfrm>
            <a:off x="2595538" y="6259512"/>
            <a:ext cx="2786063" cy="428625"/>
            <a:chOff x="3714744" y="5143512"/>
            <a:chExt cx="2786082" cy="428628"/>
          </a:xfrm>
        </p:grpSpPr>
        <p:sp>
          <p:nvSpPr>
            <p:cNvPr id="18" name="圆角矩形 17"/>
            <p:cNvSpPr/>
            <p:nvPr/>
          </p:nvSpPr>
          <p:spPr bwMode="auto">
            <a:xfrm>
              <a:off x="3714744" y="5143512"/>
              <a:ext cx="2786082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9" name="TextBox 18"/>
            <p:cNvSpPr txBox="1"/>
            <p:nvPr/>
          </p:nvSpPr>
          <p:spPr bwMode="auto">
            <a:xfrm>
              <a:off x="3973668" y="5187962"/>
              <a:ext cx="2198385" cy="337187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完成时间：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10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分钟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pitchFamily="2" charset="-122"/>
                <a:ea typeface="微软雅黑" panose="020B0503020204020204" pitchFamily="2" charset="-122"/>
              </a:endParaRPr>
            </a:p>
          </p:txBody>
        </p:sp>
      </p:grpSp>
      <p:pic>
        <p:nvPicPr>
          <p:cNvPr id="7170" name="Picture 2" descr="C:\Users\yaling.he\Desktop\Chapter08 截图\Chapter08 截图\图8.23　花样链接卡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587" y="3360961"/>
            <a:ext cx="3436349" cy="342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</a:fld>
            <a:r>
              <a:rPr lang="en-US" altLang="zh-CN" dirty="0"/>
              <a:t>/35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内容占位符 2"/>
          <p:cNvSpPr>
            <a:spLocks noGrp="1"/>
          </p:cNvSpPr>
          <p:nvPr>
            <p:ph idx="1"/>
          </p:nvPr>
        </p:nvSpPr>
        <p:spPr>
          <a:xfrm>
            <a:off x="2308225" y="1214438"/>
            <a:ext cx="7645400" cy="51435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常见问题及解决办法</a:t>
            </a:r>
            <a:endParaRPr lang="en-US" altLang="zh-CN" dirty="0"/>
          </a:p>
          <a:p>
            <a:pPr eaLnBrk="1" hangingPunct="1">
              <a:defRPr/>
            </a:pPr>
            <a:r>
              <a:rPr lang="zh-CN" altLang="en-US" dirty="0"/>
              <a:t>代码规范问题</a:t>
            </a:r>
            <a:endParaRPr lang="zh-CN" altLang="en-US" dirty="0"/>
          </a:p>
          <a:p>
            <a:pPr eaLnBrk="1" hangingPunct="1">
              <a:defRPr/>
            </a:pPr>
            <a:r>
              <a:rPr lang="zh-CN" altLang="en-US" dirty="0"/>
              <a:t>调试技巧</a:t>
            </a:r>
            <a:endParaRPr lang="en-US" altLang="zh-CN" dirty="0"/>
          </a:p>
          <a:p>
            <a:pPr eaLnBrk="1" hangingPunct="1">
              <a:defRPr/>
            </a:pPr>
            <a:endParaRPr lang="zh-CN" altLang="en-US" dirty="0"/>
          </a:p>
          <a:p>
            <a:pPr eaLnBrk="1" hangingPunct="1">
              <a:defRPr/>
            </a:pPr>
            <a:endParaRPr lang="zh-CN" altLang="en-US" dirty="0"/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>
          <a:xfrm>
            <a:off x="6404610" y="285750"/>
            <a:ext cx="4084320" cy="523875"/>
          </a:xfrm>
        </p:spPr>
        <p:txBody>
          <a:bodyPr/>
          <a:lstStyle/>
          <a:p>
            <a:pPr eaLnBrk="1" hangingPunct="1"/>
            <a:r>
              <a:rPr>
                <a:solidFill>
                  <a:srgbClr val="121F55"/>
                </a:solidFill>
              </a:rPr>
              <a:t>共性问题集中讲解</a:t>
            </a:r>
            <a:endParaRPr>
              <a:solidFill>
                <a:srgbClr val="121F55"/>
              </a:solidFill>
            </a:endParaRPr>
          </a:p>
        </p:txBody>
      </p:sp>
      <p:grpSp>
        <p:nvGrpSpPr>
          <p:cNvPr id="67588" name="组合 29"/>
          <p:cNvGrpSpPr/>
          <p:nvPr/>
        </p:nvGrpSpPr>
        <p:grpSpPr bwMode="auto">
          <a:xfrm>
            <a:off x="3381375" y="3214688"/>
            <a:ext cx="5929313" cy="2058988"/>
            <a:chOff x="1857356" y="3214688"/>
            <a:chExt cx="5929353" cy="2058989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67591" name="组合 7"/>
            <p:cNvGrpSpPr/>
            <p:nvPr/>
          </p:nvGrpSpPr>
          <p:grpSpPr bwMode="auto">
            <a:xfrm>
              <a:off x="1924031" y="3214688"/>
              <a:ext cx="5862678" cy="2058989"/>
              <a:chOff x="2066315" y="2227264"/>
              <a:chExt cx="5862756" cy="2059018"/>
            </a:xfrm>
          </p:grpSpPr>
          <p:grpSp>
            <p:nvGrpSpPr>
              <p:cNvPr id="67592" name="组合 19"/>
              <p:cNvGrpSpPr/>
              <p:nvPr/>
            </p:nvGrpSpPr>
            <p:grpSpPr bwMode="auto">
              <a:xfrm>
                <a:off x="2066315" y="2227264"/>
                <a:ext cx="5862756" cy="2059018"/>
                <a:chOff x="2066296" y="2227167"/>
                <a:chExt cx="5862795" cy="2059104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grpSp>
              <p:nvGrpSpPr>
                <p:cNvPr id="67597" name="组合 17"/>
                <p:cNvGrpSpPr/>
                <p:nvPr/>
              </p:nvGrpSpPr>
              <p:grpSpPr bwMode="auto">
                <a:xfrm>
                  <a:off x="2066296" y="2227167"/>
                  <a:ext cx="5148401" cy="2059104"/>
                  <a:chOff x="2066296" y="2084291"/>
                  <a:chExt cx="5148401" cy="2059104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3" y="2928889"/>
                    <a:ext cx="4713414" cy="656627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</a:ln>
                  <a:effectLst/>
                </p:spPr>
                <p:txBody>
                  <a:bodyPr tIns="118800">
                    <a:spAutoFit/>
                  </a:bodyPr>
                  <a:lstStyle/>
                  <a:p>
                    <a:pPr algn="ctr" eaLnBrk="0" fontAlgn="auto" hangingPunct="0">
                      <a:spcAft>
                        <a:spcPts val="0"/>
                      </a:spcAft>
                      <a:defRPr/>
                    </a:pPr>
                    <a:r>
                      <a:rPr lang="zh-CN" altLang="en-US" sz="3200" b="1" kern="0" spc="300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anose="020B0503020204020204" pitchFamily="2" charset="-122"/>
                        <a:ea typeface="微软雅黑" panose="020B0503020204020204" pitchFamily="2" charset="-122"/>
                      </a:rPr>
                      <a:t>共性问题集中讲解   </a:t>
                    </a:r>
                    <a:endParaRPr lang="en-US" altLang="zh-CN" sz="3200" b="1" kern="0" spc="300" dirty="0">
                      <a:solidFill>
                        <a:schemeClr val="tx2">
                          <a:lumMod val="50000"/>
                        </a:schemeClr>
                      </a:solidFill>
                      <a:latin typeface="微软雅黑" panose="020B0503020204020204" pitchFamily="2" charset="-122"/>
                      <a:ea typeface="微软雅黑" panose="020B0503020204020204" pitchFamily="2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</p:grpSp>
          <p:grpSp>
            <p:nvGrpSpPr>
              <p:cNvPr id="67593" name="组合 23"/>
              <p:cNvGrpSpPr/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  <a:gd name="connsiteX0-19" fmla="*/ 691861 w 691861"/>
                    <a:gd name="connsiteY0-20" fmla="*/ 1857375 h 1866444"/>
                    <a:gd name="connsiteX1-21" fmla="*/ 0 w 691861"/>
                    <a:gd name="connsiteY1-22" fmla="*/ 0 h 1866444"/>
                    <a:gd name="connsiteX2-23" fmla="*/ 48901 w 691861"/>
                    <a:gd name="connsiteY2-24" fmla="*/ 1857375 h 1866444"/>
                    <a:gd name="connsiteX3-25" fmla="*/ 39834 w 691861"/>
                    <a:gd name="connsiteY3-26" fmla="*/ 1866444 h 1866444"/>
                    <a:gd name="connsiteX4-27" fmla="*/ 691861 w 691861"/>
                    <a:gd name="connsiteY4-28" fmla="*/ 1857375 h 1866444"/>
                    <a:gd name="connsiteX0-29" fmla="*/ 1049019 w 1049019"/>
                    <a:gd name="connsiteY0-30" fmla="*/ 1857375 h 1866444"/>
                    <a:gd name="connsiteX1-31" fmla="*/ 0 w 1049019"/>
                    <a:gd name="connsiteY1-32" fmla="*/ 0 h 1866444"/>
                    <a:gd name="connsiteX2-33" fmla="*/ 48901 w 1049019"/>
                    <a:gd name="connsiteY2-34" fmla="*/ 1857375 h 1866444"/>
                    <a:gd name="connsiteX3-35" fmla="*/ 39834 w 1049019"/>
                    <a:gd name="connsiteY3-36" fmla="*/ 1866444 h 1866444"/>
                    <a:gd name="connsiteX4-37" fmla="*/ 1049019 w 1049019"/>
                    <a:gd name="connsiteY4-38" fmla="*/ 1857375 h 1866444"/>
                    <a:gd name="connsiteX0-39" fmla="*/ 1334739 w 1334739"/>
                    <a:gd name="connsiteY0-40" fmla="*/ 1857375 h 1866444"/>
                    <a:gd name="connsiteX1-41" fmla="*/ 0 w 1334739"/>
                    <a:gd name="connsiteY1-42" fmla="*/ 0 h 1866444"/>
                    <a:gd name="connsiteX2-43" fmla="*/ 48901 w 1334739"/>
                    <a:gd name="connsiteY2-44" fmla="*/ 1857375 h 1866444"/>
                    <a:gd name="connsiteX3-45" fmla="*/ 39834 w 1334739"/>
                    <a:gd name="connsiteY3-46" fmla="*/ 1866444 h 1866444"/>
                    <a:gd name="connsiteX4-47" fmla="*/ 1334739 w 1334739"/>
                    <a:gd name="connsiteY4-4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</a:fld>
            <a:r>
              <a:rPr lang="en-US" altLang="zh-CN" dirty="0"/>
              <a:t>/35</a:t>
            </a:r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9" name="标题 1"/>
          <p:cNvSpPr>
            <a:spLocks noGrp="1"/>
          </p:cNvSpPr>
          <p:nvPr>
            <p:ph type="title"/>
          </p:nvPr>
        </p:nvSpPr>
        <p:spPr>
          <a:xfrm>
            <a:off x="8269605" y="285750"/>
            <a:ext cx="2218690" cy="523240"/>
          </a:xfrm>
        </p:spPr>
        <p:txBody>
          <a:bodyPr/>
          <a:lstStyle/>
          <a:p>
            <a:r>
              <a:rPr lang="zh-CN" altLang="en-US"/>
              <a:t>绝对定位</a:t>
            </a:r>
            <a:endParaRPr lang="zh-CN" altLang="en-US" dirty="0"/>
          </a:p>
        </p:txBody>
      </p:sp>
      <p:sp>
        <p:nvSpPr>
          <p:cNvPr id="35842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absolute</a:t>
            </a:r>
            <a:r>
              <a:rPr lang="zh-CN" altLang="en-US"/>
              <a:t>属性值</a:t>
            </a:r>
            <a:endParaRPr lang="en-US" altLang="zh-CN"/>
          </a:p>
          <a:p>
            <a:pPr lvl="1"/>
            <a:r>
              <a:rPr lang="zh-CN" altLang="en-US"/>
              <a:t>偏移设置：</a:t>
            </a:r>
            <a:r>
              <a:rPr lang="en-US" altLang="zh-CN"/>
              <a:t> left</a:t>
            </a:r>
            <a:r>
              <a:rPr lang="zh-CN" altLang="en-US"/>
              <a:t>、</a:t>
            </a:r>
            <a:r>
              <a:rPr lang="en-US" altLang="zh-CN"/>
              <a:t>right</a:t>
            </a:r>
            <a:r>
              <a:rPr lang="zh-CN" altLang="en-US"/>
              <a:t>、</a:t>
            </a:r>
            <a:r>
              <a:rPr lang="en-US" altLang="zh-CN"/>
              <a:t>top</a:t>
            </a:r>
            <a:r>
              <a:rPr lang="zh-CN" altLang="en-US"/>
              <a:t>、</a:t>
            </a:r>
            <a:r>
              <a:rPr lang="en-US" altLang="zh-CN"/>
              <a:t>bottom </a:t>
            </a:r>
            <a:endParaRPr lang="en-US" altLang="zh-CN" dirty="0"/>
          </a:p>
        </p:txBody>
      </p:sp>
      <p:cxnSp>
        <p:nvCxnSpPr>
          <p:cNvPr id="38" name="直接箭头连接符 37"/>
          <p:cNvCxnSpPr/>
          <p:nvPr/>
        </p:nvCxnSpPr>
        <p:spPr>
          <a:xfrm>
            <a:off x="5024430" y="3042982"/>
            <a:ext cx="1071570" cy="7567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H="1">
            <a:off x="5025161" y="5222592"/>
            <a:ext cx="1070839" cy="17860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Freeform 12"/>
          <p:cNvSpPr/>
          <p:nvPr/>
        </p:nvSpPr>
        <p:spPr bwMode="auto">
          <a:xfrm rot="4471479">
            <a:off x="8633046" y="3360701"/>
            <a:ext cx="969968" cy="1071570"/>
          </a:xfrm>
          <a:prstGeom prst="arc">
            <a:avLst>
              <a:gd name="adj1" fmla="val 10930154"/>
              <a:gd name="adj2" fmla="val 2060760"/>
            </a:avLst>
          </a:prstGeom>
          <a:ln cmpd="sng">
            <a:solidFill>
              <a:schemeClr val="accent5">
                <a:lumMod val="50000"/>
              </a:schemeClr>
            </a:solidFill>
            <a:headEnd type="none" w="med" len="med"/>
            <a:tailEnd type="triangl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 baseline="-25000" dirty="0"/>
          </a:p>
        </p:txBody>
      </p:sp>
      <p:grpSp>
        <p:nvGrpSpPr>
          <p:cNvPr id="19" name="组合 14"/>
          <p:cNvGrpSpPr/>
          <p:nvPr/>
        </p:nvGrpSpPr>
        <p:grpSpPr bwMode="auto">
          <a:xfrm>
            <a:off x="5159896" y="6309320"/>
            <a:ext cx="4572000" cy="428629"/>
            <a:chOff x="3143240" y="5143512"/>
            <a:chExt cx="4572032" cy="428632"/>
          </a:xfrm>
        </p:grpSpPr>
        <p:sp>
          <p:nvSpPr>
            <p:cNvPr id="20" name="圆角矩形 19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 bwMode="auto">
            <a:xfrm>
              <a:off x="3714744" y="5143516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22" name="Picture 8" descr="说话气泡new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Box 22"/>
            <p:cNvSpPr txBox="1"/>
            <p:nvPr/>
          </p:nvSpPr>
          <p:spPr bwMode="auto">
            <a:xfrm>
              <a:off x="4101302" y="5187962"/>
              <a:ext cx="3317898" cy="337187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4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： 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absolute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定位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pitchFamily="2" charset="-122"/>
                <a:ea typeface="微软雅黑" panose="020B0503020204020204" pitchFamily="2" charset="-122"/>
              </a:endParaRPr>
            </a:p>
          </p:txBody>
        </p:sp>
      </p:grpSp>
      <p:pic>
        <p:nvPicPr>
          <p:cNvPr id="2050" name="Picture 2" descr="C:\Users\yaling.he\Desktop\Chapter08 截图\Chapter08 截图\图8.10　未设置绝对定位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839" y="2194991"/>
            <a:ext cx="3142721" cy="190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yaling.he\Desktop\Chapter08 截图\Chapter08 截图\图8.11　设置第二个盒子绝对定位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13069"/>
            <a:ext cx="2874831" cy="190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yaling.he\Desktop\Chapter08 截图\Chapter08 截图\图8.12　改变第二个盒子的偏移量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683" y="4063565"/>
            <a:ext cx="2941224" cy="200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yaling.he\Desktop\Chapter08 截图\Chapter08 截图\图8.13　设置父级元素定位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807" y="4209273"/>
            <a:ext cx="3170753" cy="214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</a:fld>
            <a:r>
              <a:rPr lang="en-US" altLang="zh-CN" dirty="0"/>
              <a:t>/35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8"/>
          <p:cNvSpPr>
            <a:spLocks noGrp="1" noChangeArrowheads="1"/>
          </p:cNvSpPr>
          <p:nvPr>
            <p:ph type="title"/>
          </p:nvPr>
        </p:nvSpPr>
        <p:spPr>
          <a:xfrm>
            <a:off x="7407910" y="285750"/>
            <a:ext cx="3081020" cy="523240"/>
          </a:xfrm>
        </p:spPr>
        <p:txBody>
          <a:bodyPr/>
          <a:lstStyle/>
          <a:p>
            <a:r>
              <a:rPr lang="zh-CN" altLang="en-US"/>
              <a:t>绝对定位小结</a:t>
            </a:r>
            <a:endParaRPr lang="zh-CN" altLang="en-US" dirty="0"/>
          </a:p>
        </p:txBody>
      </p:sp>
      <p:sp>
        <p:nvSpPr>
          <p:cNvPr id="26626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使用了绝对定位的元素以它最近的一个“已经定位”的“祖先元素” 为基准进行偏移</a:t>
            </a:r>
            <a:endParaRPr lang="en-US" altLang="zh-CN" dirty="0"/>
          </a:p>
          <a:p>
            <a:r>
              <a:rPr lang="zh-CN" altLang="en-US" dirty="0"/>
              <a:t>如果没有已经定位的祖先元素，会以浏览器窗口为基准进行定位</a:t>
            </a:r>
            <a:endParaRPr lang="zh-CN" altLang="en-US" dirty="0"/>
          </a:p>
          <a:p>
            <a:r>
              <a:rPr lang="zh-CN" altLang="en-US" dirty="0"/>
              <a:t>绝对定位的元素从标准文档流中脱离，这意味着它们对其他元素的定位不会造成影响</a:t>
            </a:r>
            <a:endParaRPr lang="zh-CN" altLang="en-US" dirty="0"/>
          </a:p>
          <a:p>
            <a:pPr marL="342900" lvl="1" indent="-342900">
              <a:buFont typeface="Wingdings" panose="05000000000000000000" pitchFamily="2" charset="2"/>
              <a:buChar char="n"/>
            </a:pPr>
            <a:r>
              <a:rPr lang="zh-CN" altLang="en-US" sz="2600" dirty="0">
                <a:cs typeface="+mn-cs"/>
              </a:rPr>
              <a:t>元素位置发生偏移后，它原来的位置不会被保留下来</a:t>
            </a:r>
            <a:endParaRPr lang="zh-CN" altLang="en-US" sz="2600" dirty="0">
              <a:cs typeface="+mn-cs"/>
            </a:endParaRPr>
          </a:p>
          <a:p>
            <a:pPr lvl="1"/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</a:fld>
            <a:r>
              <a:rPr lang="en-US" altLang="zh-CN" dirty="0"/>
              <a:t>/35</a:t>
            </a:r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4"/>
          <p:cNvSpPr txBox="1">
            <a:spLocks noChangeArrowheads="1"/>
          </p:cNvSpPr>
          <p:nvPr/>
        </p:nvSpPr>
        <p:spPr bwMode="auto">
          <a:xfrm>
            <a:off x="2738414" y="1428736"/>
            <a:ext cx="3786214" cy="2584449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#second {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	background-color:#CCF;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	border:1px #0000A8 dashed;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>
                <a:solidFill>
                  <a:srgbClr val="FF0000"/>
                </a:solidFill>
                <a:latin typeface="+mn-lt"/>
              </a:rPr>
              <a:t>position:absolute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;</a:t>
            </a:r>
            <a:endParaRPr lang="en-US" altLang="zh-CN" b="1" dirty="0">
              <a:solidFill>
                <a:srgbClr val="FF0000"/>
              </a:solidFill>
              <a:latin typeface="+mn-lt"/>
            </a:endParaRPr>
          </a:p>
          <a:p>
            <a:pPr algn="l"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	right:30px;</a:t>
            </a:r>
            <a:endParaRPr lang="en-US" altLang="zh-CN" b="1" dirty="0">
              <a:solidFill>
                <a:srgbClr val="FF0000"/>
              </a:solidFill>
              <a:latin typeface="+mn-lt"/>
            </a:endParaRPr>
          </a:p>
          <a:p>
            <a:pPr algn="l"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>
          <a:xfrm>
            <a:off x="5310505" y="285750"/>
            <a:ext cx="5177790" cy="523240"/>
          </a:xfrm>
        </p:spPr>
        <p:txBody>
          <a:bodyPr/>
          <a:lstStyle/>
          <a:p>
            <a:r>
              <a:rPr lang="zh-CN" altLang="en-US"/>
              <a:t>绝对定位不设置偏移量</a:t>
            </a:r>
            <a:endParaRPr lang="zh-CN" altLang="en-US" dirty="0"/>
          </a:p>
        </p:txBody>
      </p:sp>
      <p:grpSp>
        <p:nvGrpSpPr>
          <p:cNvPr id="25" name="组合 24"/>
          <p:cNvGrpSpPr/>
          <p:nvPr/>
        </p:nvGrpSpPr>
        <p:grpSpPr>
          <a:xfrm>
            <a:off x="1666844" y="1000108"/>
            <a:ext cx="992719" cy="414475"/>
            <a:chOff x="1000100" y="2528843"/>
            <a:chExt cx="992719" cy="414475"/>
          </a:xfrm>
        </p:grpSpPr>
        <p:pic>
          <p:nvPicPr>
            <p:cNvPr id="26" name="Picture 8" descr="E:\设计支持\模板设计\sl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1000100" y="2528843"/>
              <a:ext cx="446984" cy="414475"/>
            </a:xfrm>
            <a:prstGeom prst="rect">
              <a:avLst/>
            </a:prstGeom>
            <a:noFill/>
          </p:spPr>
        </p:pic>
        <p:sp>
          <p:nvSpPr>
            <p:cNvPr id="30" name="TextBox 29"/>
            <p:cNvSpPr txBox="1"/>
            <p:nvPr/>
          </p:nvSpPr>
          <p:spPr>
            <a:xfrm>
              <a:off x="1299399" y="2536690"/>
              <a:ext cx="693420" cy="39878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示例</a:t>
              </a:r>
              <a:endParaRPr lang="zh-CN" altLang="en-US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35848" name="Line 9"/>
          <p:cNvSpPr>
            <a:spLocks noChangeShapeType="1"/>
          </p:cNvSpPr>
          <p:nvPr/>
        </p:nvSpPr>
        <p:spPr bwMode="auto">
          <a:xfrm flipV="1">
            <a:off x="6524628" y="2714619"/>
            <a:ext cx="1000132" cy="45719"/>
          </a:xfrm>
          <a:prstGeom prst="line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grpSp>
        <p:nvGrpSpPr>
          <p:cNvPr id="24" name="组合 57"/>
          <p:cNvGrpSpPr/>
          <p:nvPr/>
        </p:nvGrpSpPr>
        <p:grpSpPr>
          <a:xfrm>
            <a:off x="1666844" y="4286921"/>
            <a:ext cx="836296" cy="398780"/>
            <a:chOff x="3786182" y="3143913"/>
            <a:chExt cx="836296" cy="398780"/>
          </a:xfrm>
        </p:grpSpPr>
        <p:sp>
          <p:nvSpPr>
            <p:cNvPr id="27" name="TextBox 26"/>
            <p:cNvSpPr txBox="1"/>
            <p:nvPr/>
          </p:nvSpPr>
          <p:spPr>
            <a:xfrm>
              <a:off x="3929058" y="3143913"/>
              <a:ext cx="693420" cy="39878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经验</a:t>
              </a:r>
              <a:endParaRPr lang="zh-CN" altLang="en-US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28" name="Picture 1" descr="C:\Users\meng.zhang\Desktop\ACCP7.0模版图标规范\未命名-1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786182" y="3174234"/>
              <a:ext cx="230326" cy="338139"/>
            </a:xfrm>
            <a:prstGeom prst="rect">
              <a:avLst/>
            </a:prstGeom>
            <a:noFill/>
          </p:spPr>
        </p:pic>
      </p:grpSp>
      <p:grpSp>
        <p:nvGrpSpPr>
          <p:cNvPr id="2" name="组合 1"/>
          <p:cNvGrpSpPr/>
          <p:nvPr/>
        </p:nvGrpSpPr>
        <p:grpSpPr>
          <a:xfrm>
            <a:off x="2738414" y="4391827"/>
            <a:ext cx="7500967" cy="1823255"/>
            <a:chOff x="1214414" y="4391827"/>
            <a:chExt cx="7500967" cy="1823255"/>
          </a:xfrm>
        </p:grpSpPr>
        <p:sp>
          <p:nvSpPr>
            <p:cNvPr id="17" name="AutoShape 4"/>
            <p:cNvSpPr>
              <a:spLocks noChangeArrowheads="1"/>
            </p:cNvSpPr>
            <p:nvPr/>
          </p:nvSpPr>
          <p:spPr bwMode="auto">
            <a:xfrm>
              <a:off x="1214414" y="4572008"/>
              <a:ext cx="7500967" cy="1643074"/>
            </a:xfrm>
            <a:prstGeom prst="roundRect">
              <a:avLst>
                <a:gd name="adj" fmla="val 115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txBody>
            <a:bodyPr anchor="ctr"/>
            <a:lstStyle/>
            <a:p>
              <a:pPr>
                <a:lnSpc>
                  <a:spcPct val="150000"/>
                </a:lnSpc>
              </a:pPr>
              <a:r>
                <a:rPr lang="zh-CN" altLang="en-US" sz="2100" b="1" dirty="0">
                  <a:latin typeface="微软雅黑" panose="020B0503020204020204" pitchFamily="2" charset="-122"/>
                  <a:ea typeface="微软雅黑" panose="020B0503020204020204" pitchFamily="2" charset="-122"/>
                </a:rPr>
                <a:t>设置了绝对定位但没有设置偏移量的元素将保持在原来的位置。</a:t>
              </a:r>
              <a:endParaRPr lang="en-US" altLang="zh-CN" sz="2100" b="1" dirty="0">
                <a:latin typeface="微软雅黑" panose="020B0503020204020204" pitchFamily="2" charset="-122"/>
                <a:ea typeface="微软雅黑" panose="020B0503020204020204" pitchFamily="2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100" b="1" dirty="0">
                  <a:latin typeface="微软雅黑" panose="020B0503020204020204" pitchFamily="2" charset="-122"/>
                  <a:ea typeface="微软雅黑" panose="020B0503020204020204" pitchFamily="2" charset="-122"/>
                </a:rPr>
                <a:t>在网页制作中可以用于需要使某个元素脱离标准流，而仍然希望它保持在原来的位置的情况</a:t>
              </a:r>
              <a:endParaRPr lang="zh-CN" altLang="en-US" sz="2100" b="1" dirty="0">
                <a:latin typeface="微软雅黑" panose="020B0503020204020204" pitchFamily="2" charset="-122"/>
                <a:ea typeface="微软雅黑" panose="020B0503020204020204" pitchFamily="2" charset="-122"/>
              </a:endParaRPr>
            </a:p>
          </p:txBody>
        </p:sp>
        <p:sp>
          <p:nvSpPr>
            <p:cNvPr id="18" name="AutoShape 4"/>
            <p:cNvSpPr>
              <a:spLocks noChangeArrowheads="1"/>
            </p:cNvSpPr>
            <p:nvPr/>
          </p:nvSpPr>
          <p:spPr bwMode="gray">
            <a:xfrm>
              <a:off x="8244408" y="4391827"/>
              <a:ext cx="357188" cy="36036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round/>
            </a:ln>
          </p:spPr>
          <p:txBody>
            <a:bodyPr anchor="ctr"/>
            <a:lstStyle/>
            <a:p>
              <a:pPr algn="ctr"/>
              <a:r>
                <a:rPr lang="en-US" altLang="zh-CN" sz="2000" b="1">
                  <a:solidFill>
                    <a:srgbClr val="0C83B8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!</a:t>
              </a:r>
              <a:endParaRPr lang="en-US" altLang="zh-CN" sz="2000" b="1">
                <a:solidFill>
                  <a:srgbClr val="0C83B8"/>
                </a:solidFill>
                <a:latin typeface="微软雅黑" panose="020B0503020204020204" pitchFamily="2" charset="-122"/>
                <a:ea typeface="微软雅黑" panose="020B0503020204020204" pitchFamily="2" charset="-122"/>
              </a:endParaRPr>
            </a:p>
          </p:txBody>
        </p:sp>
      </p:grpSp>
      <p:pic>
        <p:nvPicPr>
          <p:cNvPr id="3074" name="Picture 2" descr="C:\Users\yaling.he\Desktop\Chapter08 截图\Chapter08 截图\图8.14　仅设置水平方向的偏移量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903" y="1947421"/>
            <a:ext cx="2995406" cy="204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</a:fld>
            <a:r>
              <a:rPr lang="en-US" altLang="zh-CN" dirty="0"/>
              <a:t>/35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3202940" y="285750"/>
            <a:ext cx="7285990" cy="523240"/>
          </a:xfrm>
        </p:spPr>
        <p:txBody>
          <a:bodyPr/>
          <a:lstStyle/>
          <a:p>
            <a:r>
              <a:rPr lang="zh-CN" altLang="en-US" dirty="0"/>
              <a:t>学员操作</a:t>
            </a:r>
            <a:r>
              <a:rPr lang="en-US" altLang="zh-CN" dirty="0"/>
              <a:t>—</a:t>
            </a:r>
            <a:r>
              <a:rPr lang="zh-CN" altLang="en-US" dirty="0"/>
              <a:t>带按钮的轮播广告</a:t>
            </a:r>
            <a:r>
              <a:rPr lang="en-US" altLang="zh-CN" dirty="0"/>
              <a:t>2-1</a:t>
            </a:r>
            <a:endParaRPr lang="en-US" altLang="zh-CN" dirty="0"/>
          </a:p>
        </p:txBody>
      </p:sp>
      <p:sp>
        <p:nvSpPr>
          <p:cNvPr id="37890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训练要点</a:t>
            </a:r>
            <a:endParaRPr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background-color</a:t>
            </a:r>
            <a:r>
              <a:rPr lang="zh-CN" altLang="en-US" dirty="0"/>
              <a:t>设置背景颜色</a:t>
            </a:r>
            <a:endParaRPr lang="zh-CN" altLang="en-US" dirty="0"/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border</a:t>
            </a:r>
            <a:r>
              <a:rPr lang="zh-CN" altLang="en-US" dirty="0"/>
              <a:t>设置边框样式</a:t>
            </a:r>
            <a:endParaRPr lang="zh-CN" altLang="en-US" dirty="0"/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position</a:t>
            </a:r>
            <a:r>
              <a:rPr lang="zh-CN" altLang="en-US" dirty="0"/>
              <a:t>定位网页元素</a:t>
            </a:r>
            <a:endParaRPr lang="zh-CN" altLang="en-US" dirty="0"/>
          </a:p>
          <a:p>
            <a:pPr lvl="1"/>
            <a:r>
              <a:rPr lang="zh-CN" altLang="en-US" dirty="0"/>
              <a:t>使用无序列表布局页面内容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1666844" y="857232"/>
            <a:ext cx="1102346" cy="500066"/>
            <a:chOff x="6072198" y="1142984"/>
            <a:chExt cx="1102346" cy="500066"/>
          </a:xfrm>
        </p:grpSpPr>
        <p:pic>
          <p:nvPicPr>
            <p:cNvPr id="13" name="Picture 13" descr="C:\Users\meng.zhang\Desktop\ACCP7.0模版图标规范\ge_pad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6072198" y="1142984"/>
              <a:ext cx="500066" cy="500066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6481124" y="1172167"/>
              <a:ext cx="693420" cy="39878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指导</a:t>
              </a:r>
              <a:endParaRPr lang="zh-CN" altLang="en-US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2" name="内容占位符 2"/>
          <p:cNvSpPr txBox="1"/>
          <p:nvPr/>
        </p:nvSpPr>
        <p:spPr bwMode="auto">
          <a:xfrm>
            <a:off x="2309840" y="3643314"/>
            <a:ext cx="3500408" cy="185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eaLnBrk="0" hangingPunct="0">
              <a:spcBef>
                <a:spcPct val="20000"/>
              </a:spcBef>
              <a:buClr>
                <a:srgbClr val="0E9CDE"/>
              </a:buClr>
              <a:buSzPct val="100000"/>
              <a:buFont typeface="Wingdings" panose="05000000000000000000" pitchFamily="2" charset="2"/>
              <a:buChar char="n"/>
              <a:defRPr sz="2600" b="1">
                <a:latin typeface="+mn-lt"/>
                <a:ea typeface="微软雅黑" panose="020B0503020204020204" pitchFamily="2" charset="-122"/>
              </a:defRPr>
            </a:lvl1pPr>
            <a:lvl2pPr marL="742950" lvl="1" indent="-285750" eaLnBrk="0" hangingPunct="0">
              <a:spcBef>
                <a:spcPct val="20000"/>
              </a:spcBef>
              <a:buClr>
                <a:srgbClr val="0E9CDE"/>
              </a:buClr>
              <a:buSzPct val="100000"/>
              <a:buFont typeface="Wingdings" panose="05000000000000000000" pitchFamily="2" charset="2"/>
              <a:buChar char="u"/>
              <a:defRPr sz="2400" b="1">
                <a:latin typeface="+mn-lt"/>
                <a:ea typeface="微软雅黑" panose="020B0503020204020204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2000" b="1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Ø"/>
              <a:defRPr sz="1800" b="1">
                <a:latin typeface="+mn-lt"/>
                <a:ea typeface="+mn-ea"/>
                <a:cs typeface="楷体_GB231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600" b="1">
                <a:latin typeface="+mn-lt"/>
                <a:ea typeface="+mn-ea"/>
                <a:cs typeface="楷体_GB231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 b="1">
                <a:latin typeface="+mn-lt"/>
                <a:ea typeface="楷体_GB2312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 b="1">
                <a:latin typeface="+mn-lt"/>
                <a:ea typeface="楷体_GB2312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 b="1">
                <a:latin typeface="+mn-lt"/>
                <a:ea typeface="楷体_GB2312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 b="1">
                <a:latin typeface="+mn-lt"/>
                <a:ea typeface="楷体_GB2312" pitchFamily="49" charset="-122"/>
              </a:defRPr>
            </a:lvl9pPr>
          </a:lstStyle>
          <a:p>
            <a:r>
              <a:rPr lang="zh-CN" altLang="en-US" dirty="0"/>
              <a:t>需求说明</a:t>
            </a:r>
            <a:endParaRPr lang="en-US" altLang="zh-CN" dirty="0"/>
          </a:p>
          <a:p>
            <a:pPr lvl="1"/>
            <a:r>
              <a:rPr lang="zh-CN" altLang="en-US" dirty="0"/>
              <a:t>使用无序列表排版数字按钮</a:t>
            </a:r>
            <a:endParaRPr lang="zh-CN" altLang="en-US" dirty="0"/>
          </a:p>
          <a:p>
            <a:endParaRPr lang="zh-CN" altLang="en-US" dirty="0"/>
          </a:p>
        </p:txBody>
      </p:sp>
      <p:grpSp>
        <p:nvGrpSpPr>
          <p:cNvPr id="16" name="组合 16"/>
          <p:cNvGrpSpPr/>
          <p:nvPr/>
        </p:nvGrpSpPr>
        <p:grpSpPr bwMode="auto">
          <a:xfrm>
            <a:off x="2702731" y="6021288"/>
            <a:ext cx="2714625" cy="428625"/>
            <a:chOff x="3143240" y="5143512"/>
            <a:chExt cx="2714644" cy="428628"/>
          </a:xfrm>
        </p:grpSpPr>
        <p:sp>
          <p:nvSpPr>
            <p:cNvPr id="17" name="圆角矩形 16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 bwMode="auto">
            <a:xfrm>
              <a:off x="3714744" y="5143512"/>
              <a:ext cx="2143140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9" name="Picture 8" descr="说话气泡new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19"/>
            <p:cNvSpPr txBox="1"/>
            <p:nvPr/>
          </p:nvSpPr>
          <p:spPr bwMode="auto">
            <a:xfrm>
              <a:off x="3970969" y="5187962"/>
              <a:ext cx="1630691" cy="337187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讲解需求说明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pitchFamily="2" charset="-122"/>
                <a:ea typeface="微软雅黑" panose="020B0503020204020204" pitchFamily="2" charset="-122"/>
              </a:endParaRPr>
            </a:p>
          </p:txBody>
        </p:sp>
      </p:grpSp>
      <p:pic>
        <p:nvPicPr>
          <p:cNvPr id="8194" name="Picture 2" descr="C:\Users\yaling.he\Desktop\Chapter08 截图\Chapter08 截图\图8.24　带按钮的图片横幅广告效果图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793" y="3702805"/>
            <a:ext cx="4248472" cy="236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</a:fld>
            <a:r>
              <a:rPr lang="en-US" altLang="zh-CN" dirty="0"/>
              <a:t>/35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标题 1"/>
          <p:cNvSpPr>
            <a:spLocks noGrp="1"/>
          </p:cNvSpPr>
          <p:nvPr>
            <p:ph type="title"/>
          </p:nvPr>
        </p:nvSpPr>
        <p:spPr>
          <a:xfrm>
            <a:off x="2996565" y="285750"/>
            <a:ext cx="7492365" cy="523240"/>
          </a:xfrm>
        </p:spPr>
        <p:txBody>
          <a:bodyPr/>
          <a:lstStyle/>
          <a:p>
            <a:r>
              <a:rPr lang="zh-CN" altLang="en-US" dirty="0"/>
              <a:t>学员操作</a:t>
            </a:r>
            <a:r>
              <a:rPr lang="en-US" altLang="zh-CN" dirty="0"/>
              <a:t>—</a:t>
            </a:r>
            <a:r>
              <a:rPr lang="zh-CN" altLang="en-US" dirty="0"/>
              <a:t>带按钮的轮播广告</a:t>
            </a:r>
            <a:r>
              <a:rPr lang="en-US" altLang="zh-CN" dirty="0"/>
              <a:t>2-2</a:t>
            </a:r>
            <a:endParaRPr lang="zh-CN" altLang="en-US" dirty="0"/>
          </a:p>
        </p:txBody>
      </p:sp>
      <p:sp>
        <p:nvSpPr>
          <p:cNvPr id="3891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实现思路</a:t>
            </a:r>
            <a:endParaRPr lang="en-US" altLang="zh-CN"/>
          </a:p>
          <a:p>
            <a:pPr lvl="1"/>
            <a:r>
              <a:rPr lang="zh-CN" altLang="en-US"/>
              <a:t>使用定位属性设置数字按钮显示在图片的右下方</a:t>
            </a:r>
            <a:endParaRPr lang="en-US" altLang="zh-CN"/>
          </a:p>
          <a:p>
            <a:pPr lvl="1"/>
            <a:r>
              <a:rPr lang="zh-CN" altLang="en-US"/>
              <a:t>使用后代选择器整体设置</a:t>
            </a:r>
            <a:r>
              <a:rPr lang="en-US" altLang="zh-CN"/>
              <a:t>&lt;li&gt;</a:t>
            </a:r>
            <a:r>
              <a:rPr lang="zh-CN" altLang="en-US"/>
              <a:t>的背景颜色、边框样式、数字边框之间的距离</a:t>
            </a:r>
            <a:endParaRPr lang="en-US" altLang="zh-CN" dirty="0"/>
          </a:p>
        </p:txBody>
      </p:sp>
      <p:grpSp>
        <p:nvGrpSpPr>
          <p:cNvPr id="22" name="组合 21"/>
          <p:cNvGrpSpPr/>
          <p:nvPr/>
        </p:nvGrpSpPr>
        <p:grpSpPr>
          <a:xfrm>
            <a:off x="1595406" y="2928934"/>
            <a:ext cx="979172" cy="461521"/>
            <a:chOff x="3786182" y="3824735"/>
            <a:chExt cx="979172" cy="461521"/>
          </a:xfrm>
        </p:grpSpPr>
        <p:sp>
          <p:nvSpPr>
            <p:cNvPr id="26" name="TextBox 25"/>
            <p:cNvSpPr txBox="1"/>
            <p:nvPr/>
          </p:nvSpPr>
          <p:spPr>
            <a:xfrm>
              <a:off x="4071934" y="3856105"/>
              <a:ext cx="693420" cy="39878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提示</a:t>
              </a:r>
              <a:endParaRPr lang="zh-CN" altLang="en-US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27" name="Picture 2" descr="C:\Users\meng.zhang\Desktop\ACCP7.0模版图标规范\s-3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3786182" y="3824735"/>
              <a:ext cx="381854" cy="461521"/>
            </a:xfrm>
            <a:prstGeom prst="rect">
              <a:avLst/>
            </a:prstGeom>
            <a:noFill/>
          </p:spPr>
        </p:pic>
      </p:grpSp>
      <p:grpSp>
        <p:nvGrpSpPr>
          <p:cNvPr id="23" name="组合 22"/>
          <p:cNvGrpSpPr/>
          <p:nvPr/>
        </p:nvGrpSpPr>
        <p:grpSpPr>
          <a:xfrm>
            <a:off x="1609605" y="857232"/>
            <a:ext cx="1102346" cy="500066"/>
            <a:chOff x="6072198" y="1142984"/>
            <a:chExt cx="1102346" cy="500066"/>
          </a:xfrm>
        </p:grpSpPr>
        <p:pic>
          <p:nvPicPr>
            <p:cNvPr id="24" name="Picture 13" descr="C:\Users\meng.zhang\Desktop\ACCP7.0模版图标规范\ge_pad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072198" y="1142984"/>
              <a:ext cx="500066" cy="500066"/>
            </a:xfrm>
            <a:prstGeom prst="rect">
              <a:avLst/>
            </a:prstGeom>
            <a:noFill/>
          </p:spPr>
        </p:pic>
        <p:sp>
          <p:nvSpPr>
            <p:cNvPr id="25" name="TextBox 24"/>
            <p:cNvSpPr txBox="1"/>
            <p:nvPr/>
          </p:nvSpPr>
          <p:spPr>
            <a:xfrm>
              <a:off x="6481124" y="1172167"/>
              <a:ext cx="693420" cy="39878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指导</a:t>
              </a:r>
              <a:endParaRPr lang="zh-CN" altLang="en-US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28" name="AutoShape 4"/>
          <p:cNvSpPr txBox="1">
            <a:spLocks noChangeArrowheads="1"/>
          </p:cNvSpPr>
          <p:nvPr/>
        </p:nvSpPr>
        <p:spPr bwMode="auto">
          <a:xfrm>
            <a:off x="2738414" y="3071810"/>
            <a:ext cx="3214710" cy="2861309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#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</a:rPr>
              <a:t>adverImg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 {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</a:endParaRPr>
          </a:p>
          <a:p>
            <a:pPr algn="l"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	width:430px;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</a:endParaRPr>
          </a:p>
          <a:p>
            <a:pPr algn="l"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	height:130px;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</a:endParaRPr>
          </a:p>
          <a:p>
            <a:pPr algn="l"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	</a:t>
            </a:r>
            <a:r>
              <a:rPr lang="en-US" altLang="zh-CN" b="1" dirty="0" err="1">
                <a:solidFill>
                  <a:srgbClr val="FF0000"/>
                </a:solidFill>
              </a:rPr>
              <a:t>position:relative</a:t>
            </a:r>
            <a:r>
              <a:rPr lang="en-US" altLang="zh-CN" b="1" dirty="0">
                <a:solidFill>
                  <a:srgbClr val="FF0000"/>
                </a:solidFill>
              </a:rPr>
              <a:t>;</a:t>
            </a:r>
            <a:endParaRPr lang="en-US" altLang="zh-CN" b="1" dirty="0">
              <a:solidFill>
                <a:srgbClr val="FF0000"/>
              </a:solidFill>
            </a:endParaRPr>
          </a:p>
          <a:p>
            <a:pPr algn="l"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	}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</a:endParaRPr>
          </a:p>
          <a:p>
            <a:pPr algn="l"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#number {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</a:endParaRPr>
          </a:p>
          <a:p>
            <a:pPr algn="l"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	</a:t>
            </a:r>
            <a:r>
              <a:rPr lang="en-US" altLang="zh-CN" b="1" dirty="0" err="1">
                <a:solidFill>
                  <a:srgbClr val="FF0000"/>
                </a:solidFill>
              </a:rPr>
              <a:t>position:absolute</a:t>
            </a:r>
            <a:r>
              <a:rPr lang="en-US" altLang="zh-CN" b="1" dirty="0">
                <a:solidFill>
                  <a:srgbClr val="FF0000"/>
                </a:solidFill>
              </a:rPr>
              <a:t>;</a:t>
            </a:r>
            <a:endParaRPr lang="en-US" altLang="zh-CN" b="1" dirty="0">
              <a:solidFill>
                <a:srgbClr val="FF0000"/>
              </a:solidFill>
            </a:endParaRPr>
          </a:p>
          <a:p>
            <a:pPr algn="l"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	right:5px;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</a:endParaRPr>
          </a:p>
          <a:p>
            <a:pPr algn="l"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	bottom:2px;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</a:endParaRPr>
          </a:p>
          <a:p>
            <a:pPr algn="l"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}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</a:endParaRPr>
          </a:p>
        </p:txBody>
      </p:sp>
      <p:sp>
        <p:nvSpPr>
          <p:cNvPr id="29" name="AutoShape 4"/>
          <p:cNvSpPr txBox="1">
            <a:spLocks noChangeArrowheads="1"/>
          </p:cNvSpPr>
          <p:nvPr/>
        </p:nvSpPr>
        <p:spPr bwMode="auto">
          <a:xfrm>
            <a:off x="6453190" y="3071810"/>
            <a:ext cx="4000528" cy="3415029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#number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</a:rPr>
              <a:t>li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 {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</a:endParaRPr>
          </a:p>
          <a:p>
            <a:pPr algn="l"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	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</a:rPr>
              <a:t>float:left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</a:endParaRPr>
          </a:p>
          <a:p>
            <a:pPr algn="l"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	margin-right:5px;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</a:endParaRPr>
          </a:p>
          <a:p>
            <a:pPr algn="l"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	width:20px;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</a:endParaRPr>
          </a:p>
          <a:p>
            <a:pPr algn="l"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	height:20px;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</a:endParaRPr>
          </a:p>
          <a:p>
            <a:pPr algn="l"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	border:1px #666 solid;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</a:endParaRPr>
          </a:p>
          <a:p>
            <a:pPr algn="l"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	text-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</a:rPr>
              <a:t>align:center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</a:endParaRPr>
          </a:p>
          <a:p>
            <a:pPr algn="l"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	line-height:20px;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</a:endParaRPr>
          </a:p>
          <a:p>
            <a:pPr algn="l"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	font-size:12px;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</a:endParaRPr>
          </a:p>
          <a:p>
            <a:pPr algn="l"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	list-style-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</a:rPr>
              <a:t>type:none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</a:endParaRPr>
          </a:p>
          <a:p>
            <a:pPr algn="l"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	background-color:#FFF;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</a:endParaRPr>
          </a:p>
          <a:p>
            <a:pPr algn="l"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}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</a:endParaRPr>
          </a:p>
        </p:txBody>
      </p:sp>
      <p:grpSp>
        <p:nvGrpSpPr>
          <p:cNvPr id="19" name="组合 17"/>
          <p:cNvGrpSpPr/>
          <p:nvPr/>
        </p:nvGrpSpPr>
        <p:grpSpPr bwMode="auto">
          <a:xfrm>
            <a:off x="3262312" y="6119830"/>
            <a:ext cx="2786063" cy="428625"/>
            <a:chOff x="3714744" y="5143512"/>
            <a:chExt cx="2786082" cy="428628"/>
          </a:xfrm>
        </p:grpSpPr>
        <p:sp>
          <p:nvSpPr>
            <p:cNvPr id="20" name="圆角矩形 19"/>
            <p:cNvSpPr/>
            <p:nvPr/>
          </p:nvSpPr>
          <p:spPr bwMode="auto">
            <a:xfrm>
              <a:off x="3714744" y="5143512"/>
              <a:ext cx="2786082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" name="TextBox 20"/>
            <p:cNvSpPr txBox="1"/>
            <p:nvPr/>
          </p:nvSpPr>
          <p:spPr bwMode="auto">
            <a:xfrm>
              <a:off x="3973668" y="5187962"/>
              <a:ext cx="2198385" cy="337187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完成时间：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15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分钟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pitchFamily="2" charset="-122"/>
                <a:ea typeface="微软雅黑" panose="020B0503020204020204" pitchFamily="2" charset="-122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</a:fld>
            <a:r>
              <a:rPr lang="en-US" altLang="zh-CN" dirty="0"/>
              <a:t>/35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ldLvl="0" animBg="1"/>
      <p:bldP spid="29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内容占位符 2"/>
          <p:cNvSpPr>
            <a:spLocks noGrp="1"/>
          </p:cNvSpPr>
          <p:nvPr>
            <p:ph idx="1"/>
          </p:nvPr>
        </p:nvSpPr>
        <p:spPr>
          <a:xfrm>
            <a:off x="2308225" y="1214438"/>
            <a:ext cx="7645400" cy="51435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常见问题及解决办法</a:t>
            </a:r>
            <a:endParaRPr lang="en-US" altLang="zh-CN" dirty="0"/>
          </a:p>
          <a:p>
            <a:pPr eaLnBrk="1" hangingPunct="1">
              <a:defRPr/>
            </a:pPr>
            <a:r>
              <a:rPr lang="zh-CN" altLang="en-US" dirty="0"/>
              <a:t>代码规范问题</a:t>
            </a:r>
            <a:endParaRPr lang="zh-CN" altLang="en-US" dirty="0"/>
          </a:p>
          <a:p>
            <a:pPr eaLnBrk="1" hangingPunct="1">
              <a:defRPr/>
            </a:pPr>
            <a:r>
              <a:rPr lang="zh-CN" altLang="en-US" dirty="0"/>
              <a:t>调试技巧</a:t>
            </a:r>
            <a:endParaRPr lang="en-US" altLang="zh-CN" dirty="0"/>
          </a:p>
          <a:p>
            <a:pPr eaLnBrk="1" hangingPunct="1">
              <a:defRPr/>
            </a:pPr>
            <a:endParaRPr lang="zh-CN" altLang="en-US" dirty="0"/>
          </a:p>
          <a:p>
            <a:pPr eaLnBrk="1" hangingPunct="1">
              <a:defRPr/>
            </a:pPr>
            <a:endParaRPr lang="zh-CN" altLang="en-US" dirty="0"/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>
          <a:xfrm>
            <a:off x="6421755" y="285750"/>
            <a:ext cx="4067175" cy="523875"/>
          </a:xfrm>
        </p:spPr>
        <p:txBody>
          <a:bodyPr/>
          <a:lstStyle/>
          <a:p>
            <a:pPr eaLnBrk="1" hangingPunct="1"/>
            <a:r>
              <a:rPr>
                <a:solidFill>
                  <a:srgbClr val="121F55"/>
                </a:solidFill>
              </a:rPr>
              <a:t>共性问题集中讲解</a:t>
            </a:r>
            <a:endParaRPr>
              <a:solidFill>
                <a:srgbClr val="121F55"/>
              </a:solidFill>
            </a:endParaRPr>
          </a:p>
        </p:txBody>
      </p:sp>
      <p:grpSp>
        <p:nvGrpSpPr>
          <p:cNvPr id="67588" name="组合 29"/>
          <p:cNvGrpSpPr/>
          <p:nvPr/>
        </p:nvGrpSpPr>
        <p:grpSpPr bwMode="auto">
          <a:xfrm>
            <a:off x="3381375" y="3214688"/>
            <a:ext cx="5929313" cy="2058988"/>
            <a:chOff x="1857356" y="3214688"/>
            <a:chExt cx="5929353" cy="2058989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67591" name="组合 7"/>
            <p:cNvGrpSpPr/>
            <p:nvPr/>
          </p:nvGrpSpPr>
          <p:grpSpPr bwMode="auto">
            <a:xfrm>
              <a:off x="1924031" y="3214688"/>
              <a:ext cx="5862678" cy="2058989"/>
              <a:chOff x="2066315" y="2227264"/>
              <a:chExt cx="5862756" cy="2059018"/>
            </a:xfrm>
          </p:grpSpPr>
          <p:grpSp>
            <p:nvGrpSpPr>
              <p:cNvPr id="67592" name="组合 19"/>
              <p:cNvGrpSpPr/>
              <p:nvPr/>
            </p:nvGrpSpPr>
            <p:grpSpPr bwMode="auto">
              <a:xfrm>
                <a:off x="2066315" y="2227264"/>
                <a:ext cx="5862756" cy="2059018"/>
                <a:chOff x="2066296" y="2227167"/>
                <a:chExt cx="5862795" cy="2059104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grpSp>
              <p:nvGrpSpPr>
                <p:cNvPr id="67597" name="组合 17"/>
                <p:cNvGrpSpPr/>
                <p:nvPr/>
              </p:nvGrpSpPr>
              <p:grpSpPr bwMode="auto">
                <a:xfrm>
                  <a:off x="2066296" y="2227167"/>
                  <a:ext cx="5148401" cy="2059104"/>
                  <a:chOff x="2066296" y="2084291"/>
                  <a:chExt cx="5148401" cy="2059104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3" y="2928889"/>
                    <a:ext cx="4713414" cy="656627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</a:ln>
                  <a:effectLst/>
                </p:spPr>
                <p:txBody>
                  <a:bodyPr tIns="118800">
                    <a:spAutoFit/>
                  </a:bodyPr>
                  <a:lstStyle/>
                  <a:p>
                    <a:pPr algn="ctr" eaLnBrk="0" fontAlgn="auto" hangingPunct="0">
                      <a:spcAft>
                        <a:spcPts val="0"/>
                      </a:spcAft>
                      <a:defRPr/>
                    </a:pPr>
                    <a:r>
                      <a:rPr lang="zh-CN" altLang="en-US" sz="3200" b="1" kern="0" spc="300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anose="020B0503020204020204" pitchFamily="2" charset="-122"/>
                        <a:ea typeface="微软雅黑" panose="020B0503020204020204" pitchFamily="2" charset="-122"/>
                      </a:rPr>
                      <a:t>共性问题集中讲解   </a:t>
                    </a:r>
                    <a:endParaRPr lang="en-US" altLang="zh-CN" sz="3200" b="1" kern="0" spc="300" dirty="0">
                      <a:solidFill>
                        <a:schemeClr val="tx2">
                          <a:lumMod val="50000"/>
                        </a:schemeClr>
                      </a:solidFill>
                      <a:latin typeface="微软雅黑" panose="020B0503020204020204" pitchFamily="2" charset="-122"/>
                      <a:ea typeface="微软雅黑" panose="020B0503020204020204" pitchFamily="2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</p:grpSp>
          <p:grpSp>
            <p:nvGrpSpPr>
              <p:cNvPr id="67593" name="组合 23"/>
              <p:cNvGrpSpPr/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  <a:gd name="connsiteX0-19" fmla="*/ 691861 w 691861"/>
                    <a:gd name="connsiteY0-20" fmla="*/ 1857375 h 1866444"/>
                    <a:gd name="connsiteX1-21" fmla="*/ 0 w 691861"/>
                    <a:gd name="connsiteY1-22" fmla="*/ 0 h 1866444"/>
                    <a:gd name="connsiteX2-23" fmla="*/ 48901 w 691861"/>
                    <a:gd name="connsiteY2-24" fmla="*/ 1857375 h 1866444"/>
                    <a:gd name="connsiteX3-25" fmla="*/ 39834 w 691861"/>
                    <a:gd name="connsiteY3-26" fmla="*/ 1866444 h 1866444"/>
                    <a:gd name="connsiteX4-27" fmla="*/ 691861 w 691861"/>
                    <a:gd name="connsiteY4-28" fmla="*/ 1857375 h 1866444"/>
                    <a:gd name="connsiteX0-29" fmla="*/ 1049019 w 1049019"/>
                    <a:gd name="connsiteY0-30" fmla="*/ 1857375 h 1866444"/>
                    <a:gd name="connsiteX1-31" fmla="*/ 0 w 1049019"/>
                    <a:gd name="connsiteY1-32" fmla="*/ 0 h 1866444"/>
                    <a:gd name="connsiteX2-33" fmla="*/ 48901 w 1049019"/>
                    <a:gd name="connsiteY2-34" fmla="*/ 1857375 h 1866444"/>
                    <a:gd name="connsiteX3-35" fmla="*/ 39834 w 1049019"/>
                    <a:gd name="connsiteY3-36" fmla="*/ 1866444 h 1866444"/>
                    <a:gd name="connsiteX4-37" fmla="*/ 1049019 w 1049019"/>
                    <a:gd name="connsiteY4-38" fmla="*/ 1857375 h 1866444"/>
                    <a:gd name="connsiteX0-39" fmla="*/ 1334739 w 1334739"/>
                    <a:gd name="connsiteY0-40" fmla="*/ 1857375 h 1866444"/>
                    <a:gd name="connsiteX1-41" fmla="*/ 0 w 1334739"/>
                    <a:gd name="connsiteY1-42" fmla="*/ 0 h 1866444"/>
                    <a:gd name="connsiteX2-43" fmla="*/ 48901 w 1334739"/>
                    <a:gd name="connsiteY2-44" fmla="*/ 1857375 h 1866444"/>
                    <a:gd name="connsiteX3-45" fmla="*/ 39834 w 1334739"/>
                    <a:gd name="connsiteY3-46" fmla="*/ 1866444 h 1866444"/>
                    <a:gd name="connsiteX4-47" fmla="*/ 1334739 w 1334739"/>
                    <a:gd name="connsiteY4-4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</a:fld>
            <a:r>
              <a:rPr lang="en-US" altLang="zh-CN" dirty="0"/>
              <a:t>/35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8249285" y="285750"/>
            <a:ext cx="2239010" cy="523240"/>
          </a:xfrm>
        </p:spPr>
        <p:txBody>
          <a:bodyPr/>
          <a:lstStyle/>
          <a:p>
            <a:r>
              <a:rPr lang="zh-CN" altLang="en-US"/>
              <a:t>预习检查</a:t>
            </a:r>
            <a:endParaRPr lang="zh-CN" altLang="en-US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2308254" y="1214422"/>
            <a:ext cx="8612282" cy="5143536"/>
          </a:xfrm>
        </p:spPr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CSS</a:t>
            </a:r>
            <a:r>
              <a:rPr lang="zh-CN" altLang="en-US" dirty="0"/>
              <a:t>中</a:t>
            </a:r>
            <a:r>
              <a:rPr lang="en-US" altLang="zh-CN" dirty="0"/>
              <a:t>position</a:t>
            </a:r>
            <a:r>
              <a:rPr lang="zh-CN" altLang="en-US" dirty="0"/>
              <a:t>属性值</a:t>
            </a:r>
            <a:r>
              <a:rPr lang="en-US" altLang="zh-CN" dirty="0"/>
              <a:t>absolute</a:t>
            </a:r>
            <a:r>
              <a:rPr lang="zh-CN" altLang="en-US" dirty="0"/>
              <a:t>表示什么定位？</a:t>
            </a:r>
            <a:endParaRPr lang="zh-CN" altLang="en-US" dirty="0"/>
          </a:p>
          <a:p>
            <a:r>
              <a:rPr lang="zh-CN" altLang="en-US" dirty="0"/>
              <a:t>在</a:t>
            </a:r>
            <a:r>
              <a:rPr lang="en-US" altLang="zh-CN" dirty="0"/>
              <a:t>CSS</a:t>
            </a:r>
            <a:r>
              <a:rPr lang="zh-CN" altLang="en-US" dirty="0"/>
              <a:t>中使用什么方式可以设置网页元素的透明度？</a:t>
            </a:r>
            <a:endParaRPr lang="zh-CN" altLang="en-US" dirty="0"/>
          </a:p>
          <a:p>
            <a:r>
              <a:rPr lang="zh-CN" altLang="en-US" dirty="0"/>
              <a:t>在网页中</a:t>
            </a:r>
            <a:r>
              <a:rPr lang="en-US" altLang="zh-CN" dirty="0"/>
              <a:t>z-index</a:t>
            </a:r>
            <a:r>
              <a:rPr lang="zh-CN" altLang="en-US" dirty="0"/>
              <a:t>对没有设置定位的网页元素有效吗？</a:t>
            </a:r>
            <a:endParaRPr lang="zh-CN" altLang="en-US" dirty="0"/>
          </a:p>
          <a:p>
            <a:r>
              <a:rPr lang="zh-CN" altLang="en-US" dirty="0"/>
              <a:t>描述</a:t>
            </a:r>
            <a:r>
              <a:rPr lang="en-US" altLang="zh-CN" dirty="0"/>
              <a:t>3</a:t>
            </a:r>
            <a:r>
              <a:rPr lang="zh-CN" altLang="en-US" dirty="0"/>
              <a:t>种定位分别在网页中的使用场景</a:t>
            </a:r>
            <a:endParaRPr lang="zh-CN" altLang="en-US" dirty="0"/>
          </a:p>
        </p:txBody>
      </p:sp>
      <p:grpSp>
        <p:nvGrpSpPr>
          <p:cNvPr id="13" name="组合 1"/>
          <p:cNvGrpSpPr/>
          <p:nvPr/>
        </p:nvGrpSpPr>
        <p:grpSpPr bwMode="auto">
          <a:xfrm>
            <a:off x="1524000" y="600075"/>
            <a:ext cx="1607185" cy="736600"/>
            <a:chOff x="0" y="600123"/>
            <a:chExt cx="1607604" cy="736273"/>
          </a:xfrm>
        </p:grpSpPr>
        <p:sp>
          <p:nvSpPr>
            <p:cNvPr id="14" name="TextBox 13"/>
            <p:cNvSpPr txBox="1"/>
            <p:nvPr/>
          </p:nvSpPr>
          <p:spPr>
            <a:xfrm>
              <a:off x="403330" y="620752"/>
              <a:ext cx="1204274" cy="398603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集中测试</a:t>
              </a:r>
              <a:endPara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15" name="Picture 16" descr="C:\Users\meng.zhang\Desktop\ACCP7.0模版图标规范\s副本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00123"/>
              <a:ext cx="500066" cy="512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" descr="C:\Users\meng.zhang\Desktop\ACCP7.0模版图标规范\users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55" y="833775"/>
              <a:ext cx="502621" cy="5026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</a:fld>
            <a:r>
              <a:rPr lang="en-US" altLang="zh-CN" dirty="0"/>
              <a:t>/35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9" name="标题 1"/>
          <p:cNvSpPr>
            <a:spLocks noGrp="1"/>
          </p:cNvSpPr>
          <p:nvPr>
            <p:ph type="title"/>
          </p:nvPr>
        </p:nvSpPr>
        <p:spPr>
          <a:xfrm>
            <a:off x="7459980" y="252095"/>
            <a:ext cx="2927985" cy="523240"/>
          </a:xfrm>
        </p:spPr>
        <p:txBody>
          <a:bodyPr/>
          <a:lstStyle/>
          <a:p>
            <a:r>
              <a:rPr lang="zh-CN" altLang="en-US" dirty="0"/>
              <a:t>固定定位</a:t>
            </a:r>
            <a:r>
              <a:rPr lang="en-US" altLang="zh-CN" dirty="0"/>
              <a:t>2-1</a:t>
            </a:r>
            <a:endParaRPr lang="zh-CN" altLang="en-US" dirty="0"/>
          </a:p>
        </p:txBody>
      </p:sp>
      <p:sp>
        <p:nvSpPr>
          <p:cNvPr id="35842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fixed</a:t>
            </a:r>
            <a:r>
              <a:rPr lang="zh-CN" altLang="en-US" dirty="0"/>
              <a:t>属性值</a:t>
            </a:r>
            <a:endParaRPr lang="en-US" altLang="zh-CN" dirty="0"/>
          </a:p>
          <a:p>
            <a:pPr lvl="1"/>
            <a:r>
              <a:rPr lang="zh-CN" altLang="en-US" dirty="0"/>
              <a:t>偏移设置：</a:t>
            </a:r>
            <a:r>
              <a:rPr lang="en-US" altLang="zh-CN" dirty="0"/>
              <a:t> left</a:t>
            </a:r>
            <a:r>
              <a:rPr lang="zh-CN" altLang="en-US" dirty="0"/>
              <a:t>、</a:t>
            </a:r>
            <a:r>
              <a:rPr lang="en-US" altLang="zh-CN" dirty="0"/>
              <a:t>right</a:t>
            </a:r>
            <a:r>
              <a:rPr lang="zh-CN" altLang="en-US" dirty="0"/>
              <a:t>、</a:t>
            </a:r>
            <a:r>
              <a:rPr lang="en-US" altLang="zh-CN" dirty="0"/>
              <a:t>top</a:t>
            </a:r>
            <a:r>
              <a:rPr lang="zh-CN" altLang="en-US" dirty="0"/>
              <a:t>、</a:t>
            </a:r>
            <a:r>
              <a:rPr lang="en-US" altLang="zh-CN" dirty="0"/>
              <a:t>bottom </a:t>
            </a:r>
            <a:endParaRPr lang="en-US" altLang="zh-CN" dirty="0"/>
          </a:p>
          <a:p>
            <a:pPr marL="342900" lvl="1" indent="-342900">
              <a:buFont typeface="Wingdings" panose="05000000000000000000" pitchFamily="2" charset="2"/>
              <a:buChar char="n"/>
            </a:pPr>
            <a:r>
              <a:rPr lang="zh-CN" altLang="en-US" sz="2600" dirty="0">
                <a:cs typeface="+mn-cs"/>
              </a:rPr>
              <a:t>类似绝对定位，不过区别在于</a:t>
            </a:r>
            <a:r>
              <a:rPr lang="zh-CN" altLang="zh-CN" sz="2600" dirty="0">
                <a:cs typeface="+mn-cs"/>
              </a:rPr>
              <a:t>定位的基准不是祖先元素，而是</a:t>
            </a:r>
            <a:r>
              <a:rPr lang="zh-CN" altLang="zh-CN" sz="2600" dirty="0">
                <a:solidFill>
                  <a:srgbClr val="FF0000"/>
                </a:solidFill>
                <a:cs typeface="+mn-cs"/>
              </a:rPr>
              <a:t>浏览器窗口</a:t>
            </a:r>
            <a:endParaRPr lang="en-US" altLang="zh-CN" sz="2600" dirty="0">
              <a:solidFill>
                <a:srgbClr val="FF0000"/>
              </a:solidFill>
              <a:cs typeface="+mn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</a:fld>
            <a:r>
              <a:rPr lang="en-US" altLang="zh-CN" dirty="0"/>
              <a:t>/35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9" name="标题 1"/>
          <p:cNvSpPr>
            <a:spLocks noGrp="1"/>
          </p:cNvSpPr>
          <p:nvPr>
            <p:ph type="title"/>
          </p:nvPr>
        </p:nvSpPr>
        <p:spPr>
          <a:xfrm>
            <a:off x="7420610" y="285750"/>
            <a:ext cx="3067685" cy="523240"/>
          </a:xfrm>
        </p:spPr>
        <p:txBody>
          <a:bodyPr/>
          <a:lstStyle/>
          <a:p>
            <a:r>
              <a:rPr lang="zh-CN" altLang="en-US" dirty="0"/>
              <a:t>固定定位</a:t>
            </a:r>
            <a:r>
              <a:rPr lang="en-US" altLang="zh-CN" dirty="0"/>
              <a:t>2-2</a:t>
            </a:r>
            <a:endParaRPr lang="zh-CN" altLang="en-US" dirty="0"/>
          </a:p>
        </p:txBody>
      </p:sp>
      <p:sp>
        <p:nvSpPr>
          <p:cNvPr id="35842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z="2600" dirty="0">
              <a:solidFill>
                <a:srgbClr val="FF0000"/>
              </a:solidFill>
              <a:cs typeface="+mn-cs"/>
            </a:endParaRPr>
          </a:p>
        </p:txBody>
      </p:sp>
      <p:sp>
        <p:nvSpPr>
          <p:cNvPr id="10" name="AutoShape 4"/>
          <p:cNvSpPr txBox="1">
            <a:spLocks noChangeArrowheads="1"/>
          </p:cNvSpPr>
          <p:nvPr/>
        </p:nvSpPr>
        <p:spPr bwMode="auto">
          <a:xfrm>
            <a:off x="2452662" y="1357298"/>
            <a:ext cx="5244964" cy="4523104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div:nth-of-type(1) {  /*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第一个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div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设置绝对定位*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/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    width: 100px;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    height: 100px;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    background: red;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     position: absolute;</a:t>
            </a:r>
            <a:endParaRPr lang="en-US" altLang="zh-CN" b="1" dirty="0">
              <a:solidFill>
                <a:srgbClr val="FF0000"/>
              </a:solidFill>
              <a:latin typeface="+mn-lt"/>
            </a:endParaRP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            right: 0;</a:t>
            </a:r>
            <a:endParaRPr lang="en-US" altLang="zh-CN" b="1" dirty="0">
              <a:solidFill>
                <a:srgbClr val="FF0000"/>
              </a:solidFill>
              <a:latin typeface="+mn-lt"/>
            </a:endParaRP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            bottom: 0;</a:t>
            </a:r>
            <a:endParaRPr lang="en-US" altLang="zh-CN" b="1" dirty="0">
              <a:solidFill>
                <a:srgbClr val="FF0000"/>
              </a:solidFill>
              <a:latin typeface="+mn-lt"/>
            </a:endParaRP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}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div:nth-of-type(2) {  /*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第二个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div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设置固定定位*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/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    width: 50px;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    height: 50px;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    background: yellow;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    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position: fixed;</a:t>
            </a:r>
            <a:endParaRPr lang="en-US" altLang="zh-CN" b="1" dirty="0">
              <a:solidFill>
                <a:srgbClr val="FF0000"/>
              </a:solidFill>
              <a:latin typeface="+mn-lt"/>
            </a:endParaRP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            right: 0;</a:t>
            </a:r>
            <a:endParaRPr lang="en-US" altLang="zh-CN" b="1" dirty="0">
              <a:solidFill>
                <a:srgbClr val="FF0000"/>
              </a:solidFill>
              <a:latin typeface="+mn-lt"/>
            </a:endParaRP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            bottom: 0;</a:t>
            </a:r>
            <a:endParaRPr lang="en-US" altLang="zh-CN" b="1" dirty="0">
              <a:solidFill>
                <a:srgbClr val="FF0000"/>
              </a:solidFill>
              <a:latin typeface="+mn-lt"/>
            </a:endParaRP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latin typeface="+mn-lt"/>
              </a:rPr>
              <a:t>}</a:t>
            </a:r>
            <a:endParaRPr lang="en-US" altLang="zh-CN" b="1" dirty="0">
              <a:latin typeface="+mn-lt"/>
            </a:endParaRPr>
          </a:p>
        </p:txBody>
      </p:sp>
      <p:grpSp>
        <p:nvGrpSpPr>
          <p:cNvPr id="2" name="组合 10"/>
          <p:cNvGrpSpPr/>
          <p:nvPr/>
        </p:nvGrpSpPr>
        <p:grpSpPr>
          <a:xfrm>
            <a:off x="1666844" y="1000108"/>
            <a:ext cx="992719" cy="414475"/>
            <a:chOff x="1000100" y="2528843"/>
            <a:chExt cx="992719" cy="414475"/>
          </a:xfrm>
        </p:grpSpPr>
        <p:pic>
          <p:nvPicPr>
            <p:cNvPr id="12" name="Picture 8" descr="E:\设计支持\模板设计\sl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1000100" y="2528843"/>
              <a:ext cx="446984" cy="414475"/>
            </a:xfrm>
            <a:prstGeom prst="rect">
              <a:avLst/>
            </a:prstGeom>
            <a:noFill/>
          </p:spPr>
        </p:pic>
        <p:sp>
          <p:nvSpPr>
            <p:cNvPr id="13" name="TextBox 12"/>
            <p:cNvSpPr txBox="1"/>
            <p:nvPr/>
          </p:nvSpPr>
          <p:spPr>
            <a:xfrm>
              <a:off x="1299399" y="2536690"/>
              <a:ext cx="693420" cy="39878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示例</a:t>
              </a:r>
              <a:endParaRPr lang="zh-CN" altLang="en-US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4" name="组合 14"/>
          <p:cNvGrpSpPr/>
          <p:nvPr/>
        </p:nvGrpSpPr>
        <p:grpSpPr bwMode="auto">
          <a:xfrm>
            <a:off x="4310050" y="6281984"/>
            <a:ext cx="3465557" cy="428629"/>
            <a:chOff x="3143240" y="5143512"/>
            <a:chExt cx="4572032" cy="428632"/>
          </a:xfrm>
        </p:grpSpPr>
        <p:sp>
          <p:nvSpPr>
            <p:cNvPr id="20" name="圆角矩形 19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 bwMode="auto">
            <a:xfrm>
              <a:off x="3714744" y="5143516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22" name="Picture 8" descr="说话气泡new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Box 22"/>
            <p:cNvSpPr txBox="1"/>
            <p:nvPr/>
          </p:nvSpPr>
          <p:spPr bwMode="auto">
            <a:xfrm>
              <a:off x="4273257" y="5187962"/>
              <a:ext cx="2973982" cy="337187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5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：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fixed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pitchFamily="2" charset="-122"/>
                <a:ea typeface="微软雅黑" panose="020B0503020204020204" pitchFamily="2" charset="-122"/>
              </a:endParaRPr>
            </a:p>
          </p:txBody>
        </p:sp>
      </p:grpSp>
      <p:pic>
        <p:nvPicPr>
          <p:cNvPr id="4098" name="Picture 2" descr="C:\Users\yaling.he\Desktop\Chapter08 截图\Chapter08 截图\图8.15　同时设置absolute和fixed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44" y="1556792"/>
            <a:ext cx="3130476" cy="382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4"/>
          <p:cNvSpPr txBox="1">
            <a:spLocks noChangeArrowheads="1"/>
          </p:cNvSpPr>
          <p:nvPr/>
        </p:nvSpPr>
        <p:spPr bwMode="auto">
          <a:xfrm>
            <a:off x="6509401" y="1355650"/>
            <a:ext cx="3786214" cy="1337944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body{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     height: 1000px;</a:t>
            </a:r>
            <a:endParaRPr lang="en-US" altLang="zh-CN" b="1" dirty="0">
              <a:solidFill>
                <a:srgbClr val="FF0000"/>
              </a:solidFill>
              <a:latin typeface="+mn-lt"/>
            </a:endParaRPr>
          </a:p>
          <a:p>
            <a:pPr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}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pic>
        <p:nvPicPr>
          <p:cNvPr id="4099" name="Picture 3" descr="C:\Users\yaling.he\Desktop\Chapter08 截图\Chapter08 截图\图8.16　 absolute和fixed的区别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729" y="2276872"/>
            <a:ext cx="3062113" cy="374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</a:fld>
            <a:r>
              <a:rPr lang="en-US" altLang="zh-CN" dirty="0"/>
              <a:t>/35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>
          <a:xfrm>
            <a:off x="7565390" y="70485"/>
            <a:ext cx="2923540" cy="954405"/>
          </a:xfrm>
        </p:spPr>
        <p:txBody>
          <a:bodyPr/>
          <a:lstStyle/>
          <a:p>
            <a:r>
              <a:rPr lang="zh-CN" altLang="en-US" dirty="0"/>
              <a:t>定位小结</a:t>
            </a:r>
            <a:r>
              <a:rPr lang="en-US" altLang="zh-CN" dirty="0"/>
              <a:t>3-1</a:t>
            </a:r>
            <a:endParaRPr lang="zh-CN" altLang="en-US" dirty="0"/>
          </a:p>
        </p:txBody>
      </p:sp>
      <p:sp>
        <p:nvSpPr>
          <p:cNvPr id="37" name="内容占位符 2"/>
          <p:cNvSpPr>
            <a:spLocks noGrp="1"/>
          </p:cNvSpPr>
          <p:nvPr>
            <p:ph idx="1"/>
          </p:nvPr>
        </p:nvSpPr>
        <p:spPr>
          <a:xfrm>
            <a:off x="2308254" y="1214422"/>
            <a:ext cx="7716836" cy="5143536"/>
          </a:xfrm>
        </p:spPr>
        <p:txBody>
          <a:bodyPr/>
          <a:lstStyle/>
          <a:p>
            <a:r>
              <a:rPr lang="zh-CN" altLang="en-US" dirty="0"/>
              <a:t>相对定位的特性</a:t>
            </a:r>
            <a:endParaRPr lang="zh-CN" altLang="en-US" dirty="0"/>
          </a:p>
          <a:p>
            <a:pPr lvl="1"/>
            <a:r>
              <a:rPr lang="zh-CN" altLang="en-US" dirty="0"/>
              <a:t>相对于自己的初始位置来定位</a:t>
            </a:r>
            <a:endParaRPr lang="zh-CN" altLang="en-US" dirty="0"/>
          </a:p>
          <a:p>
            <a:pPr lvl="1"/>
            <a:r>
              <a:rPr lang="zh-CN" altLang="en-US" dirty="0"/>
              <a:t>元素位置发生偏移后，它原来的位置会被保留下来</a:t>
            </a:r>
            <a:endParaRPr lang="zh-CN" altLang="en-US" dirty="0"/>
          </a:p>
          <a:p>
            <a:pPr lvl="1"/>
            <a:r>
              <a:rPr lang="zh-CN" altLang="en-US" dirty="0"/>
              <a:t>层级提高，可以把标准文档流中的元素及浮动元素盖在下边</a:t>
            </a:r>
            <a:endParaRPr lang="en-US" altLang="zh-CN" dirty="0"/>
          </a:p>
          <a:p>
            <a:r>
              <a:rPr lang="zh-CN" altLang="zh-CN" sz="2800" dirty="0"/>
              <a:t>相对定位的使用场景</a:t>
            </a:r>
            <a:endParaRPr lang="zh-CN" altLang="zh-CN" sz="2800" dirty="0"/>
          </a:p>
          <a:p>
            <a:pPr lvl="1"/>
            <a:r>
              <a:rPr lang="zh-CN" altLang="zh-CN" dirty="0"/>
              <a:t>相对定位一般情况下很少自己单独使用，都是配合绝对定位使用，为绝对定位创造定位父级而又不设置偏移量</a:t>
            </a:r>
            <a:endParaRPr lang="zh-CN" altLang="en-US" sz="6400" dirty="0">
              <a:cs typeface="+mn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</a:fld>
            <a:r>
              <a:rPr lang="en-US" altLang="zh-CN" dirty="0"/>
              <a:t>/35</a:t>
            </a:r>
            <a:endParaRPr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>
          <a:xfrm>
            <a:off x="7419975" y="285750"/>
            <a:ext cx="3068955" cy="523240"/>
          </a:xfrm>
        </p:spPr>
        <p:txBody>
          <a:bodyPr/>
          <a:lstStyle/>
          <a:p>
            <a:r>
              <a:rPr lang="zh-CN" altLang="en-US" dirty="0"/>
              <a:t>定位小结</a:t>
            </a:r>
            <a:r>
              <a:rPr lang="en-US" altLang="zh-CN" dirty="0"/>
              <a:t>3-2</a:t>
            </a:r>
            <a:endParaRPr lang="zh-CN" altLang="en-US" dirty="0"/>
          </a:p>
        </p:txBody>
      </p:sp>
      <p:sp>
        <p:nvSpPr>
          <p:cNvPr id="3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绝对定位的特性</a:t>
            </a:r>
            <a:endParaRPr lang="en-US" altLang="zh-CN" dirty="0"/>
          </a:p>
          <a:p>
            <a:pPr lvl="1"/>
            <a:r>
              <a:rPr lang="zh-CN" altLang="en-US" dirty="0"/>
              <a:t>绝对定位是相对于它的定位父级的位置来定位，如果没有设置定位父级，则相对浏览器窗口来定位</a:t>
            </a:r>
            <a:endParaRPr lang="zh-CN" altLang="en-US" dirty="0"/>
          </a:p>
          <a:p>
            <a:pPr lvl="1"/>
            <a:r>
              <a:rPr lang="zh-CN" altLang="en-US" dirty="0"/>
              <a:t>元素位置发生偏移后，原来的位置不会被保留</a:t>
            </a:r>
            <a:endParaRPr lang="zh-CN" altLang="en-US" dirty="0"/>
          </a:p>
          <a:p>
            <a:pPr lvl="1"/>
            <a:r>
              <a:rPr lang="zh-CN" altLang="en-US" dirty="0"/>
              <a:t>层级提高，可以把标准文档流中的元素及浮动元素盖在下边</a:t>
            </a:r>
            <a:endParaRPr lang="zh-CN" altLang="en-US" dirty="0"/>
          </a:p>
          <a:p>
            <a:pPr lvl="1"/>
            <a:r>
              <a:rPr lang="zh-CN" altLang="en-US" dirty="0"/>
              <a:t>设置绝对定位的元素脱离文档流</a:t>
            </a:r>
            <a:endParaRPr lang="zh-CN" altLang="en-US" dirty="0"/>
          </a:p>
          <a:p>
            <a:r>
              <a:rPr lang="zh-CN" altLang="zh-CN" sz="2800" dirty="0"/>
              <a:t>绝对定位的使用场景</a:t>
            </a:r>
            <a:endParaRPr lang="en-US" altLang="zh-CN" sz="2800" dirty="0"/>
          </a:p>
          <a:p>
            <a:pPr lvl="1"/>
            <a:r>
              <a:rPr lang="zh-CN" altLang="en-US" dirty="0"/>
              <a:t>一般情况下，绝对定位用在下拉菜单、焦点图轮播、弹出数字气泡、特别花边等场景</a:t>
            </a:r>
            <a:endParaRPr lang="zh-CN" altLang="en-US" sz="6200" dirty="0">
              <a:cs typeface="+mn-cs"/>
            </a:endParaRPr>
          </a:p>
        </p:txBody>
      </p:sp>
      <p:pic>
        <p:nvPicPr>
          <p:cNvPr id="5122" name="Picture 2" descr="C:\Users\yaling.he\Desktop\Chapter08 截图\Chapter08 截图\图8.20　 焦点图.bmp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2060848"/>
            <a:ext cx="5804152" cy="365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yaling.he\Desktop\Chapter08 截图\Chapter08 截图\图8.18　 下拉菜单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061" y="2191567"/>
            <a:ext cx="4907102" cy="238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yaling.he\Desktop\Chapter08 截图\Chapter08 截图\图8.19　 优惠广告图定位在另一张图上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768" y="3352102"/>
            <a:ext cx="4367320" cy="172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线形标注 1 7"/>
          <p:cNvSpPr/>
          <p:nvPr/>
        </p:nvSpPr>
        <p:spPr bwMode="auto">
          <a:xfrm flipH="1">
            <a:off x="7103334" y="5728893"/>
            <a:ext cx="936104" cy="652436"/>
          </a:xfrm>
          <a:prstGeom prst="borderCallout1">
            <a:avLst>
              <a:gd name="adj1" fmla="val -14402"/>
              <a:gd name="adj2" fmla="val 159002"/>
              <a:gd name="adj3" fmla="val 51239"/>
              <a:gd name="adj4" fmla="val 102223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轮播图</a:t>
            </a:r>
            <a:endParaRPr lang="zh-CN" altLang="en-US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" name="线形标注 1 8"/>
          <p:cNvSpPr/>
          <p:nvPr/>
        </p:nvSpPr>
        <p:spPr bwMode="auto">
          <a:xfrm flipH="1">
            <a:off x="7032104" y="1397574"/>
            <a:ext cx="1224136" cy="652436"/>
          </a:xfrm>
          <a:prstGeom prst="borderCallout1">
            <a:avLst>
              <a:gd name="adj1" fmla="val 184969"/>
              <a:gd name="adj2" fmla="val 167257"/>
              <a:gd name="adj3" fmla="val 51239"/>
              <a:gd name="adj4" fmla="val 102223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下拉菜单</a:t>
            </a:r>
            <a:endParaRPr lang="zh-CN" altLang="en-US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0" name="线形标注 1 9"/>
          <p:cNvSpPr/>
          <p:nvPr/>
        </p:nvSpPr>
        <p:spPr bwMode="auto">
          <a:xfrm flipH="1">
            <a:off x="6787682" y="4746055"/>
            <a:ext cx="936104" cy="652436"/>
          </a:xfrm>
          <a:prstGeom prst="borderCallout1">
            <a:avLst>
              <a:gd name="adj1" fmla="val -14402"/>
              <a:gd name="adj2" fmla="val 159002"/>
              <a:gd name="adj3" fmla="val 51239"/>
              <a:gd name="adj4" fmla="val 102223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定位广告图</a:t>
            </a:r>
            <a:endParaRPr lang="zh-CN" altLang="en-US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</a:fld>
            <a:r>
              <a:rPr lang="en-US" altLang="zh-CN" dirty="0"/>
              <a:t>/35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8" grpId="1" bldLvl="0" animBg="1"/>
      <p:bldP spid="9" grpId="0" bldLvl="0" animBg="1"/>
      <p:bldP spid="9" grpId="1" bldLvl="0" animBg="1"/>
      <p:bldP spid="10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>
          <a:xfrm>
            <a:off x="7397750" y="285750"/>
            <a:ext cx="3091180" cy="523240"/>
          </a:xfrm>
        </p:spPr>
        <p:txBody>
          <a:bodyPr/>
          <a:lstStyle/>
          <a:p>
            <a:r>
              <a:rPr lang="zh-CN" altLang="en-US" dirty="0"/>
              <a:t>定位小结</a:t>
            </a:r>
            <a:r>
              <a:rPr lang="en-US" altLang="zh-CN" dirty="0"/>
              <a:t>3-3</a:t>
            </a:r>
            <a:endParaRPr lang="zh-CN" altLang="en-US" dirty="0"/>
          </a:p>
        </p:txBody>
      </p:sp>
      <p:sp>
        <p:nvSpPr>
          <p:cNvPr id="3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固定定位的特性</a:t>
            </a:r>
            <a:endParaRPr lang="en-US" altLang="zh-CN" dirty="0"/>
          </a:p>
          <a:p>
            <a:pPr lvl="1"/>
            <a:r>
              <a:rPr lang="zh-CN" altLang="en-US" dirty="0"/>
              <a:t>相对浏览器窗口来定位</a:t>
            </a:r>
            <a:endParaRPr lang="zh-CN" altLang="en-US" dirty="0"/>
          </a:p>
          <a:p>
            <a:pPr lvl="1"/>
            <a:r>
              <a:rPr lang="zh-CN" altLang="en-US" dirty="0"/>
              <a:t>偏移量不会随滚动条的移动而移动</a:t>
            </a:r>
            <a:endParaRPr lang="zh-CN" altLang="en-US" dirty="0"/>
          </a:p>
          <a:p>
            <a:r>
              <a:rPr lang="zh-CN" altLang="zh-CN" dirty="0"/>
              <a:t>固定定位的使用场景</a:t>
            </a:r>
            <a:endParaRPr lang="en-US" altLang="zh-CN" dirty="0"/>
          </a:p>
          <a:p>
            <a:pPr lvl="1"/>
            <a:r>
              <a:rPr lang="zh-CN" altLang="zh-CN" dirty="0"/>
              <a:t>一般在网页中被用在窗口左右两边的固定广告、返回顶部图标、吸顶导航栏等</a:t>
            </a:r>
            <a:endParaRPr lang="zh-CN" altLang="en-US" sz="6200" dirty="0">
              <a:cs typeface="+mn-cs"/>
            </a:endParaRPr>
          </a:p>
        </p:txBody>
      </p:sp>
      <p:pic>
        <p:nvPicPr>
          <p:cNvPr id="6146" name="Picture 2" descr="C:\Users\yaling.he\Desktop\Chapter08 截图\Chapter08 截图\图8.21　 吸顶导航和返回顶部.bmp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422" y="3819042"/>
            <a:ext cx="4734858" cy="279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yaling.he\Desktop\Chapter08 截图\Chapter08 截图\图8.22　 两侧固定广告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20" y="3794152"/>
            <a:ext cx="4968552" cy="294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</a:fld>
            <a:r>
              <a:rPr lang="en-US" altLang="zh-CN" dirty="0"/>
              <a:t>/35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>
          <a:xfrm>
            <a:off x="2374265" y="70485"/>
            <a:ext cx="8114030" cy="954405"/>
          </a:xfrm>
        </p:spPr>
        <p:txBody>
          <a:bodyPr/>
          <a:lstStyle/>
          <a:p>
            <a:r>
              <a:rPr lang="zh-CN" altLang="en-US" dirty="0"/>
              <a:t>学员操作</a:t>
            </a:r>
            <a:r>
              <a:rPr lang="en-US" altLang="zh-CN" dirty="0"/>
              <a:t>—</a:t>
            </a:r>
            <a:r>
              <a:rPr lang="zh-CN" altLang="zh-CN" dirty="0"/>
              <a:t>制作奖多多安全购彩页面</a:t>
            </a:r>
            <a:endParaRPr lang="zh-CN" altLang="en-US" dirty="0"/>
          </a:p>
        </p:txBody>
      </p:sp>
      <p:sp>
        <p:nvSpPr>
          <p:cNvPr id="2457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需求说明</a:t>
            </a:r>
            <a:endParaRPr lang="zh-CN" altLang="en-US" dirty="0"/>
          </a:p>
          <a:p>
            <a:pPr lvl="1"/>
            <a:r>
              <a:rPr lang="zh-CN" altLang="en-US" dirty="0"/>
              <a:t>页面宽度是</a:t>
            </a:r>
            <a:r>
              <a:rPr lang="en-US" altLang="zh-CN" dirty="0"/>
              <a:t>1012px</a:t>
            </a:r>
            <a:r>
              <a:rPr lang="zh-CN" altLang="en-US" dirty="0"/>
              <a:t>，居中显示</a:t>
            </a:r>
            <a:endParaRPr lang="zh-CN" altLang="en-US" dirty="0"/>
          </a:p>
          <a:p>
            <a:pPr lvl="1"/>
            <a:r>
              <a:rPr lang="zh-CN" altLang="en-US" dirty="0"/>
              <a:t>页面中的内容可以使用</a:t>
            </a:r>
            <a:r>
              <a:rPr lang="en-US" altLang="zh-CN" dirty="0"/>
              <a:t>&lt;</a:t>
            </a:r>
            <a:r>
              <a:rPr lang="en-US" altLang="zh-CN" dirty="0" err="1"/>
              <a:t>img</a:t>
            </a:r>
            <a:r>
              <a:rPr lang="en-US" altLang="zh-CN" dirty="0"/>
              <a:t>&gt;</a:t>
            </a:r>
            <a:r>
              <a:rPr lang="zh-CN" altLang="en-US" dirty="0"/>
              <a:t>标签布局</a:t>
            </a:r>
            <a:endParaRPr lang="en-US" altLang="zh-CN" dirty="0"/>
          </a:p>
          <a:p>
            <a:pPr lvl="1"/>
            <a:r>
              <a:rPr lang="zh-CN" altLang="en-US" dirty="0"/>
              <a:t>“一元秒杀”广告使用绝对定位</a:t>
            </a:r>
            <a:endParaRPr lang="en-US" altLang="zh-CN" dirty="0"/>
          </a:p>
          <a:p>
            <a:pPr lvl="1"/>
            <a:r>
              <a:rPr lang="zh-CN" altLang="en-US" dirty="0"/>
              <a:t>二维码广告使用绝对定位</a:t>
            </a:r>
            <a:endParaRPr lang="en-US" altLang="zh-CN" dirty="0"/>
          </a:p>
          <a:p>
            <a:pPr lvl="1"/>
            <a:r>
              <a:rPr lang="zh-CN" altLang="en-US" dirty="0"/>
              <a:t> “在线客服”广告使用固定定位</a:t>
            </a:r>
            <a:endParaRPr lang="en-US" altLang="zh-CN" dirty="0"/>
          </a:p>
          <a:p>
            <a:pPr lvl="1"/>
            <a:r>
              <a:rPr lang="zh-CN" altLang="en-US" dirty="0"/>
              <a:t> “手机购彩随时查看开奖”广告使用固定定位</a:t>
            </a:r>
            <a:endParaRPr lang="en-US" altLang="zh-CN" dirty="0"/>
          </a:p>
        </p:txBody>
      </p:sp>
      <p:grpSp>
        <p:nvGrpSpPr>
          <p:cNvPr id="13" name="组合 12"/>
          <p:cNvGrpSpPr/>
          <p:nvPr/>
        </p:nvGrpSpPr>
        <p:grpSpPr>
          <a:xfrm>
            <a:off x="1666844" y="879510"/>
            <a:ext cx="921281" cy="406350"/>
            <a:chOff x="3786182" y="1192962"/>
            <a:chExt cx="921281" cy="406350"/>
          </a:xfrm>
        </p:grpSpPr>
        <p:sp>
          <p:nvSpPr>
            <p:cNvPr id="15" name="TextBox 14"/>
            <p:cNvSpPr txBox="1"/>
            <p:nvPr/>
          </p:nvSpPr>
          <p:spPr>
            <a:xfrm>
              <a:off x="4014043" y="1196747"/>
              <a:ext cx="693420" cy="39878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练习</a:t>
              </a:r>
              <a:endParaRPr lang="zh-CN" altLang="en-US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16" name="Picture 2" descr="E:\设计支持\模板设计\YS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3786182" y="1192962"/>
              <a:ext cx="414476" cy="406350"/>
            </a:xfrm>
            <a:prstGeom prst="rect">
              <a:avLst/>
            </a:prstGeom>
            <a:noFill/>
          </p:spPr>
        </p:pic>
      </p:grpSp>
      <p:grpSp>
        <p:nvGrpSpPr>
          <p:cNvPr id="17" name="组合 17"/>
          <p:cNvGrpSpPr/>
          <p:nvPr/>
        </p:nvGrpSpPr>
        <p:grpSpPr bwMode="auto">
          <a:xfrm>
            <a:off x="2245121" y="6089649"/>
            <a:ext cx="2786063" cy="428625"/>
            <a:chOff x="3714744" y="5143512"/>
            <a:chExt cx="2786082" cy="428628"/>
          </a:xfrm>
        </p:grpSpPr>
        <p:sp>
          <p:nvSpPr>
            <p:cNvPr id="18" name="圆角矩形 17"/>
            <p:cNvSpPr/>
            <p:nvPr/>
          </p:nvSpPr>
          <p:spPr bwMode="auto">
            <a:xfrm>
              <a:off x="3714744" y="5143512"/>
              <a:ext cx="2786082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9" name="TextBox 18"/>
            <p:cNvSpPr txBox="1"/>
            <p:nvPr/>
          </p:nvSpPr>
          <p:spPr bwMode="auto">
            <a:xfrm>
              <a:off x="3973668" y="5187962"/>
              <a:ext cx="2198385" cy="337187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完成时间：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10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分钟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pitchFamily="2" charset="-122"/>
                <a:ea typeface="微软雅黑" panose="020B0503020204020204" pitchFamily="2" charset="-122"/>
              </a:endParaRPr>
            </a:p>
          </p:txBody>
        </p:sp>
      </p:grpSp>
      <p:pic>
        <p:nvPicPr>
          <p:cNvPr id="9218" name="Picture 2" descr="C:\Users\yaling.he\Desktop\Chapter08 截图\Chapter08 截图\图8.25　奖多多安全购彩页面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679" y="4422687"/>
            <a:ext cx="3622649" cy="2274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</a:fld>
            <a:r>
              <a:rPr lang="en-US" altLang="zh-CN" dirty="0"/>
              <a:t>/35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内容占位符 2"/>
          <p:cNvSpPr>
            <a:spLocks noGrp="1"/>
          </p:cNvSpPr>
          <p:nvPr>
            <p:ph idx="1"/>
          </p:nvPr>
        </p:nvSpPr>
        <p:spPr>
          <a:xfrm>
            <a:off x="2308225" y="1214438"/>
            <a:ext cx="7645400" cy="51435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常见问题及解决办法</a:t>
            </a:r>
            <a:endParaRPr lang="en-US" altLang="zh-CN" dirty="0"/>
          </a:p>
          <a:p>
            <a:pPr eaLnBrk="1" hangingPunct="1">
              <a:defRPr/>
            </a:pPr>
            <a:r>
              <a:rPr lang="zh-CN" altLang="en-US" dirty="0"/>
              <a:t>代码规范问题</a:t>
            </a:r>
            <a:endParaRPr lang="zh-CN" altLang="en-US" dirty="0"/>
          </a:p>
          <a:p>
            <a:pPr eaLnBrk="1" hangingPunct="1">
              <a:defRPr/>
            </a:pPr>
            <a:r>
              <a:rPr lang="zh-CN" altLang="en-US" dirty="0"/>
              <a:t>调试技巧</a:t>
            </a:r>
            <a:endParaRPr lang="en-US" altLang="zh-CN" dirty="0"/>
          </a:p>
          <a:p>
            <a:pPr eaLnBrk="1" hangingPunct="1">
              <a:defRPr/>
            </a:pPr>
            <a:endParaRPr lang="zh-CN" altLang="en-US" dirty="0"/>
          </a:p>
          <a:p>
            <a:pPr eaLnBrk="1" hangingPunct="1">
              <a:defRPr/>
            </a:pPr>
            <a:endParaRPr lang="zh-CN" altLang="en-US" dirty="0"/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>
          <a:xfrm>
            <a:off x="6202045" y="285750"/>
            <a:ext cx="4286885" cy="523875"/>
          </a:xfrm>
        </p:spPr>
        <p:txBody>
          <a:bodyPr/>
          <a:lstStyle/>
          <a:p>
            <a:pPr eaLnBrk="1" hangingPunct="1"/>
            <a:r>
              <a:rPr>
                <a:solidFill>
                  <a:srgbClr val="121F55"/>
                </a:solidFill>
              </a:rPr>
              <a:t>共性问题集中讲解</a:t>
            </a:r>
            <a:endParaRPr>
              <a:solidFill>
                <a:srgbClr val="121F55"/>
              </a:solidFill>
            </a:endParaRPr>
          </a:p>
        </p:txBody>
      </p:sp>
      <p:grpSp>
        <p:nvGrpSpPr>
          <p:cNvPr id="67588" name="组合 29"/>
          <p:cNvGrpSpPr/>
          <p:nvPr/>
        </p:nvGrpSpPr>
        <p:grpSpPr bwMode="auto">
          <a:xfrm>
            <a:off x="3381375" y="3214688"/>
            <a:ext cx="5929313" cy="2058988"/>
            <a:chOff x="1857356" y="3214688"/>
            <a:chExt cx="5929353" cy="2058989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67591" name="组合 7"/>
            <p:cNvGrpSpPr/>
            <p:nvPr/>
          </p:nvGrpSpPr>
          <p:grpSpPr bwMode="auto">
            <a:xfrm>
              <a:off x="1924031" y="3214688"/>
              <a:ext cx="5862678" cy="2058989"/>
              <a:chOff x="2066315" y="2227264"/>
              <a:chExt cx="5862756" cy="2059018"/>
            </a:xfrm>
          </p:grpSpPr>
          <p:grpSp>
            <p:nvGrpSpPr>
              <p:cNvPr id="67592" name="组合 19"/>
              <p:cNvGrpSpPr/>
              <p:nvPr/>
            </p:nvGrpSpPr>
            <p:grpSpPr bwMode="auto">
              <a:xfrm>
                <a:off x="2066315" y="2227264"/>
                <a:ext cx="5862756" cy="2059018"/>
                <a:chOff x="2066296" y="2227167"/>
                <a:chExt cx="5862795" cy="2059104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grpSp>
              <p:nvGrpSpPr>
                <p:cNvPr id="67597" name="组合 17"/>
                <p:cNvGrpSpPr/>
                <p:nvPr/>
              </p:nvGrpSpPr>
              <p:grpSpPr bwMode="auto">
                <a:xfrm>
                  <a:off x="2066296" y="2227167"/>
                  <a:ext cx="5148401" cy="2059104"/>
                  <a:chOff x="2066296" y="2084291"/>
                  <a:chExt cx="5148401" cy="2059104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3" y="2928889"/>
                    <a:ext cx="4713414" cy="656627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</a:ln>
                  <a:effectLst/>
                </p:spPr>
                <p:txBody>
                  <a:bodyPr tIns="118800">
                    <a:spAutoFit/>
                  </a:bodyPr>
                  <a:lstStyle/>
                  <a:p>
                    <a:pPr algn="ctr" eaLnBrk="0" fontAlgn="auto" hangingPunct="0">
                      <a:spcAft>
                        <a:spcPts val="0"/>
                      </a:spcAft>
                      <a:defRPr/>
                    </a:pPr>
                    <a:r>
                      <a:rPr lang="zh-CN" altLang="en-US" sz="3200" b="1" kern="0" spc="300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anose="020B0503020204020204" pitchFamily="2" charset="-122"/>
                        <a:ea typeface="微软雅黑" panose="020B0503020204020204" pitchFamily="2" charset="-122"/>
                      </a:rPr>
                      <a:t>共性问题集中讲解   </a:t>
                    </a:r>
                    <a:endParaRPr lang="en-US" altLang="zh-CN" sz="3200" b="1" kern="0" spc="300" dirty="0">
                      <a:solidFill>
                        <a:schemeClr val="tx2">
                          <a:lumMod val="50000"/>
                        </a:schemeClr>
                      </a:solidFill>
                      <a:latin typeface="微软雅黑" panose="020B0503020204020204" pitchFamily="2" charset="-122"/>
                      <a:ea typeface="微软雅黑" panose="020B0503020204020204" pitchFamily="2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</p:grpSp>
          <p:grpSp>
            <p:nvGrpSpPr>
              <p:cNvPr id="67593" name="组合 23"/>
              <p:cNvGrpSpPr/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  <a:gd name="connsiteX0-19" fmla="*/ 691861 w 691861"/>
                    <a:gd name="connsiteY0-20" fmla="*/ 1857375 h 1866444"/>
                    <a:gd name="connsiteX1-21" fmla="*/ 0 w 691861"/>
                    <a:gd name="connsiteY1-22" fmla="*/ 0 h 1866444"/>
                    <a:gd name="connsiteX2-23" fmla="*/ 48901 w 691861"/>
                    <a:gd name="connsiteY2-24" fmla="*/ 1857375 h 1866444"/>
                    <a:gd name="connsiteX3-25" fmla="*/ 39834 w 691861"/>
                    <a:gd name="connsiteY3-26" fmla="*/ 1866444 h 1866444"/>
                    <a:gd name="connsiteX4-27" fmla="*/ 691861 w 691861"/>
                    <a:gd name="connsiteY4-28" fmla="*/ 1857375 h 1866444"/>
                    <a:gd name="connsiteX0-29" fmla="*/ 1049019 w 1049019"/>
                    <a:gd name="connsiteY0-30" fmla="*/ 1857375 h 1866444"/>
                    <a:gd name="connsiteX1-31" fmla="*/ 0 w 1049019"/>
                    <a:gd name="connsiteY1-32" fmla="*/ 0 h 1866444"/>
                    <a:gd name="connsiteX2-33" fmla="*/ 48901 w 1049019"/>
                    <a:gd name="connsiteY2-34" fmla="*/ 1857375 h 1866444"/>
                    <a:gd name="connsiteX3-35" fmla="*/ 39834 w 1049019"/>
                    <a:gd name="connsiteY3-36" fmla="*/ 1866444 h 1866444"/>
                    <a:gd name="connsiteX4-37" fmla="*/ 1049019 w 1049019"/>
                    <a:gd name="connsiteY4-38" fmla="*/ 1857375 h 1866444"/>
                    <a:gd name="connsiteX0-39" fmla="*/ 1334739 w 1334739"/>
                    <a:gd name="connsiteY0-40" fmla="*/ 1857375 h 1866444"/>
                    <a:gd name="connsiteX1-41" fmla="*/ 0 w 1334739"/>
                    <a:gd name="connsiteY1-42" fmla="*/ 0 h 1866444"/>
                    <a:gd name="connsiteX2-43" fmla="*/ 48901 w 1334739"/>
                    <a:gd name="connsiteY2-44" fmla="*/ 1857375 h 1866444"/>
                    <a:gd name="connsiteX3-45" fmla="*/ 39834 w 1334739"/>
                    <a:gd name="connsiteY3-46" fmla="*/ 1866444 h 1866444"/>
                    <a:gd name="connsiteX4-47" fmla="*/ 1334739 w 1334739"/>
                    <a:gd name="connsiteY4-4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</a:fld>
            <a:r>
              <a:rPr lang="en-US" altLang="zh-CN" dirty="0"/>
              <a:t>/35</a:t>
            </a:r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71055" y="285750"/>
            <a:ext cx="3317875" cy="523240"/>
          </a:xfrm>
        </p:spPr>
        <p:txBody>
          <a:bodyPr/>
          <a:lstStyle/>
          <a:p>
            <a:r>
              <a:rPr lang="en-US" altLang="zh-CN"/>
              <a:t>z-index</a:t>
            </a:r>
            <a:r>
              <a:rPr lang="zh-CN" altLang="en-US"/>
              <a:t>属性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调整元素定位时重叠层的上下位置</a:t>
            </a:r>
            <a:endParaRPr lang="en-US" altLang="zh-CN" dirty="0"/>
          </a:p>
          <a:p>
            <a:pPr lvl="1"/>
            <a:r>
              <a:rPr lang="en-US" altLang="zh-CN" dirty="0"/>
              <a:t>z-index</a:t>
            </a:r>
            <a:r>
              <a:rPr lang="zh-CN" altLang="en-US" dirty="0"/>
              <a:t>属性值：整数，默认值为</a:t>
            </a:r>
            <a:r>
              <a:rPr lang="en-US" altLang="zh-CN" dirty="0"/>
              <a:t>0</a:t>
            </a:r>
            <a:endParaRPr lang="en-US" altLang="zh-CN" dirty="0"/>
          </a:p>
          <a:p>
            <a:pPr lvl="1"/>
            <a:r>
              <a:rPr lang="zh-CN" altLang="en-US" dirty="0"/>
              <a:t>设置了</a:t>
            </a:r>
            <a:r>
              <a:rPr lang="en-US" altLang="zh-CN" dirty="0" err="1"/>
              <a:t>positon</a:t>
            </a:r>
            <a:r>
              <a:rPr lang="zh-CN" altLang="en-US" dirty="0"/>
              <a:t>属性时，</a:t>
            </a:r>
            <a:r>
              <a:rPr lang="en-US" altLang="zh-CN" dirty="0"/>
              <a:t>z-index</a:t>
            </a:r>
            <a:r>
              <a:rPr lang="zh-CN" altLang="en-US" dirty="0"/>
              <a:t>属性可以设置各元素之间的重叠高低关系</a:t>
            </a:r>
            <a:endParaRPr lang="en-US" altLang="zh-CN" dirty="0"/>
          </a:p>
          <a:p>
            <a:pPr lvl="1"/>
            <a:r>
              <a:rPr lang="en-US" altLang="zh-CN" dirty="0"/>
              <a:t>z-index</a:t>
            </a:r>
            <a:r>
              <a:rPr lang="zh-CN" altLang="en-US" dirty="0"/>
              <a:t>值大的层位于其值小的层上方</a:t>
            </a:r>
            <a:endParaRPr lang="zh-CN" altLang="en-US" dirty="0"/>
          </a:p>
        </p:txBody>
      </p:sp>
      <p:pic>
        <p:nvPicPr>
          <p:cNvPr id="5" name="图片 4" descr="8－18.JPG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52728" y="1857364"/>
            <a:ext cx="5286412" cy="481395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</a:fld>
            <a:r>
              <a:rPr lang="en-US" altLang="zh-CN" dirty="0"/>
              <a:t>/35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84620" y="285750"/>
            <a:ext cx="4004310" cy="523240"/>
          </a:xfrm>
        </p:spPr>
        <p:txBody>
          <a:bodyPr/>
          <a:lstStyle/>
          <a:p>
            <a:r>
              <a:rPr lang="zh-CN" altLang="en-US"/>
              <a:t>网页元素透明度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CSS</a:t>
            </a:r>
            <a:r>
              <a:rPr lang="zh-CN" altLang="en-US"/>
              <a:t>设置元素透明度</a:t>
            </a:r>
            <a:endParaRPr lang="zh-CN" altLang="en-US" dirty="0"/>
          </a:p>
        </p:txBody>
      </p:sp>
      <p:graphicFrame>
        <p:nvGraphicFramePr>
          <p:cNvPr id="5" name="Group 29"/>
          <p:cNvGraphicFramePr>
            <a:graphicFrameLocks noGrp="1"/>
          </p:cNvGraphicFramePr>
          <p:nvPr/>
        </p:nvGraphicFramePr>
        <p:xfrm>
          <a:off x="1809720" y="4286256"/>
          <a:ext cx="8572500" cy="1642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630"/>
                <a:gridCol w="3071495"/>
                <a:gridCol w="3000375"/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属性</a:t>
                      </a:r>
                      <a:endParaRPr lang="en-US" altLang="zh-CN" sz="2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说明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举例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4997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opacity:x</a:t>
                      </a:r>
                      <a:endParaRPr kumimoji="0" lang="zh-CN" altLang="zh-CN" sz="18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zh-CN" altLang="zh-CN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值为</a:t>
                      </a:r>
                      <a:r>
                        <a:rPr kumimoji="0" lang="en-US" altLang="zh-CN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0~1</a:t>
                      </a:r>
                      <a:r>
                        <a:rPr kumimoji="0" lang="zh-CN" altLang="zh-CN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，值越小越透明</a:t>
                      </a:r>
                      <a:endParaRPr kumimoji="0" lang="zh-CN" altLang="zh-CN" sz="18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opacity:0.4;</a:t>
                      </a:r>
                      <a:endParaRPr kumimoji="0" lang="zh-CN" altLang="zh-CN" sz="18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filter:alpha</a:t>
                      </a:r>
                      <a:r>
                        <a:rPr kumimoji="0" lang="en-US" altLang="zh-CN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(opacity=x)</a:t>
                      </a:r>
                      <a:endParaRPr kumimoji="0" lang="zh-CN" altLang="zh-CN" sz="18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zh-CN" altLang="zh-CN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值为</a:t>
                      </a:r>
                      <a:r>
                        <a:rPr kumimoji="0" lang="en-US" altLang="zh-CN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0~100</a:t>
                      </a:r>
                      <a:r>
                        <a:rPr kumimoji="0" lang="zh-CN" altLang="zh-CN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，值越小越透明</a:t>
                      </a:r>
                      <a:endParaRPr kumimoji="0" lang="zh-CN" altLang="zh-CN" sz="18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filter:alpha</a:t>
                      </a:r>
                      <a:r>
                        <a:rPr kumimoji="0" lang="en-US" altLang="zh-CN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(opacity=40);</a:t>
                      </a:r>
                      <a:endParaRPr kumimoji="0" lang="zh-CN" altLang="zh-CN" sz="18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图片 5" descr="8－19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2596" y="1000108"/>
            <a:ext cx="7983116" cy="2500330"/>
          </a:xfrm>
          <a:prstGeom prst="rect">
            <a:avLst/>
          </a:prstGeom>
        </p:spPr>
      </p:pic>
      <p:grpSp>
        <p:nvGrpSpPr>
          <p:cNvPr id="14" name="组合 14"/>
          <p:cNvGrpSpPr/>
          <p:nvPr/>
        </p:nvGrpSpPr>
        <p:grpSpPr bwMode="auto">
          <a:xfrm>
            <a:off x="3658154" y="6165304"/>
            <a:ext cx="4572000" cy="428625"/>
            <a:chOff x="3143240" y="5143512"/>
            <a:chExt cx="4572032" cy="428628"/>
          </a:xfrm>
        </p:grpSpPr>
        <p:sp>
          <p:nvSpPr>
            <p:cNvPr id="15" name="圆角矩形 14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7" name="Picture 8" descr="说话气泡new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/>
            <p:cNvSpPr txBox="1"/>
            <p:nvPr/>
          </p:nvSpPr>
          <p:spPr bwMode="auto">
            <a:xfrm>
              <a:off x="4181629" y="5187962"/>
              <a:ext cx="3157242" cy="337187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6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： 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z-index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属性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pitchFamily="2" charset="-122"/>
                <a:ea typeface="微软雅黑" panose="020B0503020204020204" pitchFamily="2" charset="-122"/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</a:fld>
            <a:r>
              <a:rPr lang="en-US" altLang="zh-CN" dirty="0"/>
              <a:t>/35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Grp="1" noChangeArrowheads="1"/>
          </p:cNvSpPr>
          <p:nvPr>
            <p:ph type="title"/>
          </p:nvPr>
        </p:nvSpPr>
        <p:spPr>
          <a:xfrm>
            <a:off x="9042400" y="285750"/>
            <a:ext cx="1446530" cy="523240"/>
          </a:xfrm>
        </p:spPr>
        <p:txBody>
          <a:bodyPr/>
          <a:lstStyle/>
          <a:p>
            <a:r>
              <a:rPr lang="zh-CN" altLang="en-US"/>
              <a:t>小结</a:t>
            </a:r>
            <a:endParaRPr lang="zh-CN" altLang="en-US" dirty="0"/>
          </a:p>
        </p:txBody>
      </p:sp>
      <p:sp>
        <p:nvSpPr>
          <p:cNvPr id="280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网页中的元素都含有两个堆叠层级</a:t>
            </a:r>
            <a:endParaRPr lang="en-US" altLang="zh-CN" dirty="0"/>
          </a:p>
          <a:p>
            <a:pPr lvl="1"/>
            <a:r>
              <a:rPr lang="zh-CN" altLang="en-US" dirty="0"/>
              <a:t>未设置绝对定位时所处的环境，</a:t>
            </a:r>
            <a:r>
              <a:rPr lang="en-US" altLang="zh-CN" dirty="0"/>
              <a:t>z-index</a:t>
            </a:r>
            <a:r>
              <a:rPr lang="zh-CN" altLang="en-US" dirty="0"/>
              <a:t>是</a:t>
            </a:r>
            <a:r>
              <a:rPr lang="en-US" altLang="zh-CN" dirty="0"/>
              <a:t>0</a:t>
            </a:r>
            <a:endParaRPr lang="en-US" altLang="zh-CN" dirty="0"/>
          </a:p>
          <a:p>
            <a:pPr lvl="1"/>
            <a:r>
              <a:rPr lang="zh-CN" altLang="en-US" dirty="0"/>
              <a:t>设置绝对定位时所处的堆叠环境，此时层的位置由</a:t>
            </a:r>
            <a:r>
              <a:rPr lang="en-US" altLang="zh-CN" dirty="0"/>
              <a:t>z-index</a:t>
            </a:r>
            <a:r>
              <a:rPr lang="zh-CN" altLang="en-US" dirty="0"/>
              <a:t>的值确定</a:t>
            </a:r>
            <a:endParaRPr lang="en-US" altLang="zh-CN" dirty="0"/>
          </a:p>
          <a:p>
            <a:r>
              <a:rPr lang="zh-CN" altLang="en-US" dirty="0"/>
              <a:t>改变设置绝对定位和没有设置绝对定位的层的上下堆叠顺序，只需调整绝对定位层的</a:t>
            </a:r>
            <a:r>
              <a:rPr lang="en-US" altLang="zh-CN" dirty="0"/>
              <a:t>z-index</a:t>
            </a:r>
            <a:r>
              <a:rPr lang="zh-CN" altLang="en-US" dirty="0"/>
              <a:t>值即可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</a:fld>
            <a:r>
              <a:rPr lang="en-US" altLang="zh-CN" dirty="0"/>
              <a:t>/35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7"/>
          <p:cNvSpPr>
            <a:spLocks noGrp="1" noChangeArrowheads="1"/>
          </p:cNvSpPr>
          <p:nvPr>
            <p:ph type="title"/>
          </p:nvPr>
        </p:nvSpPr>
        <p:spPr>
          <a:xfrm>
            <a:off x="8289290" y="285750"/>
            <a:ext cx="2199640" cy="523240"/>
          </a:xfrm>
        </p:spPr>
        <p:txBody>
          <a:bodyPr/>
          <a:lstStyle/>
          <a:p>
            <a:r>
              <a:rPr lang="zh-CN" altLang="en-US"/>
              <a:t>本章任务</a:t>
            </a:r>
            <a:endParaRPr lang="zh-CN" altLang="en-US" dirty="0"/>
          </a:p>
        </p:txBody>
      </p:sp>
      <p:sp>
        <p:nvSpPr>
          <p:cNvPr id="48128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制作带按钮的轮播广告</a:t>
            </a:r>
            <a:endParaRPr lang="zh-CN" altLang="en-US" dirty="0"/>
          </a:p>
          <a:p>
            <a:r>
              <a:rPr lang="zh-CN" altLang="en-US" dirty="0"/>
              <a:t>制作奖多多安全购彩页面</a:t>
            </a:r>
            <a:endParaRPr lang="zh-CN" altLang="en-US" dirty="0"/>
          </a:p>
          <a:p>
            <a:r>
              <a:rPr lang="zh-CN" altLang="en-US" dirty="0"/>
              <a:t>制作当当图书榜页面</a:t>
            </a:r>
            <a:endParaRPr lang="zh-CN" altLang="en-US" dirty="0"/>
          </a:p>
          <a:p>
            <a:r>
              <a:rPr lang="zh-CN" altLang="en-US" dirty="0"/>
              <a:t>制作美食今日推荐</a:t>
            </a:r>
            <a:endParaRPr lang="zh-CN" altLang="en-US" dirty="0"/>
          </a:p>
        </p:txBody>
      </p:sp>
      <p:pic>
        <p:nvPicPr>
          <p:cNvPr id="1026" name="Picture 2" descr="C:\Users\yaling.he\Desktop\Chapter08 截图\Chapter08 截图\图8.24　带按钮的图片横幅广告效果图.bmp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544" y="1080570"/>
            <a:ext cx="3924944" cy="218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yaling.he\Desktop\Chapter08 截图\Chapter08 截图\图8.25　奖多多安全购彩页面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115" y="3452243"/>
            <a:ext cx="3354668" cy="210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yaling.he\Desktop\Chapter08 截图\Chapter08 截图\图8.30　当当图书榜页面效果图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944" y="3452243"/>
            <a:ext cx="2809896" cy="206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yaling.he\Desktop\Chapter08 截图\Chapter08 截图\图8.31　美食今日推荐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288" y="3412456"/>
            <a:ext cx="1571327" cy="229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</a:fld>
            <a:r>
              <a:rPr lang="en-US" altLang="zh-CN" dirty="0"/>
              <a:t>/35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81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81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81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>
          <a:xfrm>
            <a:off x="5263515" y="285750"/>
            <a:ext cx="5224780" cy="523240"/>
          </a:xfrm>
        </p:spPr>
        <p:txBody>
          <a:bodyPr/>
          <a:lstStyle/>
          <a:p>
            <a:r>
              <a:rPr lang="zh-CN" altLang="en-US"/>
              <a:t>学员操作</a:t>
            </a:r>
            <a:r>
              <a:rPr lang="en-US" altLang="zh-CN"/>
              <a:t>—</a:t>
            </a:r>
            <a:r>
              <a:rPr lang="zh-CN" altLang="en-US"/>
              <a:t>当当图书榜</a:t>
            </a:r>
            <a:endParaRPr lang="zh-CN" altLang="en-US" dirty="0"/>
          </a:p>
        </p:txBody>
      </p:sp>
      <p:sp>
        <p:nvSpPr>
          <p:cNvPr id="24579" name="内容占位符 2"/>
          <p:cNvSpPr>
            <a:spLocks noGrp="1"/>
          </p:cNvSpPr>
          <p:nvPr>
            <p:ph idx="1"/>
          </p:nvPr>
        </p:nvSpPr>
        <p:spPr>
          <a:xfrm>
            <a:off x="2308254" y="1214422"/>
            <a:ext cx="8036218" cy="5143536"/>
          </a:xfrm>
        </p:spPr>
        <p:txBody>
          <a:bodyPr/>
          <a:lstStyle/>
          <a:p>
            <a:r>
              <a:rPr lang="zh-CN" altLang="en-US" dirty="0"/>
              <a:t>需求说明</a:t>
            </a:r>
            <a:endParaRPr lang="zh-CN" altLang="en-US" dirty="0"/>
          </a:p>
          <a:p>
            <a:pPr lvl="1"/>
            <a:r>
              <a:rPr lang="zh-CN" altLang="en-US" dirty="0"/>
              <a:t>页面右上角“</a:t>
            </a:r>
            <a:r>
              <a:rPr lang="en-US" altLang="zh-CN" dirty="0"/>
              <a:t>3</a:t>
            </a:r>
            <a:r>
              <a:rPr lang="zh-CN" altLang="en-US" dirty="0"/>
              <a:t>折疯抢”图片和图书列表中的“</a:t>
            </a:r>
            <a:r>
              <a:rPr lang="en-US" altLang="zh-CN" dirty="0"/>
              <a:t>1</a:t>
            </a:r>
            <a:r>
              <a:rPr lang="zh-CN" altLang="en-US" dirty="0"/>
              <a:t>”、“</a:t>
            </a:r>
            <a:r>
              <a:rPr lang="en-US" altLang="zh-CN" dirty="0"/>
              <a:t>2</a:t>
            </a:r>
            <a:r>
              <a:rPr lang="zh-CN" altLang="en-US" dirty="0"/>
              <a:t>”、“</a:t>
            </a:r>
            <a:r>
              <a:rPr lang="en-US" altLang="zh-CN" dirty="0"/>
              <a:t>3</a:t>
            </a:r>
            <a:r>
              <a:rPr lang="zh-CN" altLang="en-US" dirty="0"/>
              <a:t>”图片均使用定位方式实现</a:t>
            </a:r>
            <a:endParaRPr lang="zh-CN" altLang="en-US" dirty="0"/>
          </a:p>
          <a:p>
            <a:pPr lvl="1"/>
            <a:r>
              <a:rPr lang="zh-CN" altLang="en-US" dirty="0"/>
              <a:t>鼠标移至导航菜单上时出现下划线</a:t>
            </a:r>
            <a:endParaRPr lang="zh-CN" altLang="en-US" dirty="0"/>
          </a:p>
          <a:p>
            <a:pPr lvl="1"/>
            <a:r>
              <a:rPr lang="zh-CN" altLang="en-US" dirty="0"/>
              <a:t>页面中英文体为</a:t>
            </a:r>
            <a:r>
              <a:rPr lang="en-US" altLang="zh-CN" dirty="0"/>
              <a:t>Verdana</a:t>
            </a:r>
            <a:r>
              <a:rPr lang="zh-CN" altLang="en-US" dirty="0"/>
              <a:t>，中文字体为宋体，字体大小为</a:t>
            </a:r>
            <a:r>
              <a:rPr lang="en-US" altLang="zh-CN" dirty="0"/>
              <a:t>12px</a:t>
            </a:r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1666844" y="879510"/>
            <a:ext cx="921281" cy="406350"/>
            <a:chOff x="3786182" y="1192962"/>
            <a:chExt cx="921281" cy="406350"/>
          </a:xfrm>
        </p:grpSpPr>
        <p:sp>
          <p:nvSpPr>
            <p:cNvPr id="15" name="TextBox 14"/>
            <p:cNvSpPr txBox="1"/>
            <p:nvPr/>
          </p:nvSpPr>
          <p:spPr>
            <a:xfrm>
              <a:off x="4014043" y="1196747"/>
              <a:ext cx="693420" cy="39878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练习</a:t>
              </a:r>
              <a:endParaRPr lang="zh-CN" altLang="en-US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16" name="Picture 2" descr="E:\设计支持\模板设计\YS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3786182" y="1192962"/>
              <a:ext cx="414476" cy="406350"/>
            </a:xfrm>
            <a:prstGeom prst="rect">
              <a:avLst/>
            </a:prstGeom>
            <a:noFill/>
          </p:spPr>
        </p:pic>
      </p:grpSp>
      <p:grpSp>
        <p:nvGrpSpPr>
          <p:cNvPr id="17" name="组合 17"/>
          <p:cNvGrpSpPr/>
          <p:nvPr/>
        </p:nvGrpSpPr>
        <p:grpSpPr bwMode="auto">
          <a:xfrm>
            <a:off x="1817811" y="6143624"/>
            <a:ext cx="2786063" cy="428625"/>
            <a:chOff x="3714744" y="5143512"/>
            <a:chExt cx="2786082" cy="428628"/>
          </a:xfrm>
        </p:grpSpPr>
        <p:sp>
          <p:nvSpPr>
            <p:cNvPr id="18" name="圆角矩形 17"/>
            <p:cNvSpPr/>
            <p:nvPr/>
          </p:nvSpPr>
          <p:spPr bwMode="auto">
            <a:xfrm>
              <a:off x="3714744" y="5143512"/>
              <a:ext cx="2786082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9" name="TextBox 18"/>
            <p:cNvSpPr txBox="1"/>
            <p:nvPr/>
          </p:nvSpPr>
          <p:spPr bwMode="auto">
            <a:xfrm>
              <a:off x="3973668" y="5187962"/>
              <a:ext cx="2198385" cy="337187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完成时间：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10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分钟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pitchFamily="2" charset="-122"/>
                <a:ea typeface="微软雅黑" panose="020B0503020204020204" pitchFamily="2" charset="-122"/>
              </a:endParaRPr>
            </a:p>
          </p:txBody>
        </p:sp>
      </p:grpSp>
      <p:pic>
        <p:nvPicPr>
          <p:cNvPr id="10242" name="Picture 2" descr="C:\Users\yaling.he\Desktop\Chapter08 截图\Chapter08 截图\图8.30　当当图书榜页面效果图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3501008"/>
            <a:ext cx="4470957" cy="329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</a:fld>
            <a:r>
              <a:rPr lang="en-US" altLang="zh-CN" dirty="0"/>
              <a:t>/35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内容占位符 2"/>
          <p:cNvSpPr>
            <a:spLocks noGrp="1"/>
          </p:cNvSpPr>
          <p:nvPr>
            <p:ph idx="1"/>
          </p:nvPr>
        </p:nvSpPr>
        <p:spPr>
          <a:xfrm>
            <a:off x="2308225" y="1214438"/>
            <a:ext cx="7645400" cy="51435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常见问题及解决办法</a:t>
            </a:r>
            <a:endParaRPr lang="en-US" altLang="zh-CN" dirty="0"/>
          </a:p>
          <a:p>
            <a:pPr eaLnBrk="1" hangingPunct="1">
              <a:defRPr/>
            </a:pPr>
            <a:r>
              <a:rPr lang="zh-CN" altLang="en-US" dirty="0"/>
              <a:t>代码规范问题</a:t>
            </a:r>
            <a:endParaRPr lang="zh-CN" altLang="en-US" dirty="0"/>
          </a:p>
          <a:p>
            <a:pPr eaLnBrk="1" hangingPunct="1">
              <a:defRPr/>
            </a:pPr>
            <a:r>
              <a:rPr lang="zh-CN" altLang="en-US" dirty="0"/>
              <a:t>调试技巧</a:t>
            </a:r>
            <a:endParaRPr lang="en-US" altLang="zh-CN" dirty="0"/>
          </a:p>
          <a:p>
            <a:pPr eaLnBrk="1" hangingPunct="1">
              <a:defRPr/>
            </a:pPr>
            <a:endParaRPr lang="zh-CN" altLang="en-US" dirty="0"/>
          </a:p>
          <a:p>
            <a:pPr eaLnBrk="1" hangingPunct="1">
              <a:defRPr/>
            </a:pPr>
            <a:endParaRPr lang="zh-CN" altLang="en-US" dirty="0"/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>
          <a:xfrm>
            <a:off x="6219190" y="285750"/>
            <a:ext cx="4269740" cy="523875"/>
          </a:xfrm>
        </p:spPr>
        <p:txBody>
          <a:bodyPr/>
          <a:lstStyle/>
          <a:p>
            <a:pPr eaLnBrk="1" hangingPunct="1"/>
            <a:r>
              <a:rPr>
                <a:solidFill>
                  <a:srgbClr val="121F55"/>
                </a:solidFill>
              </a:rPr>
              <a:t>共性问题集中讲解</a:t>
            </a:r>
            <a:endParaRPr>
              <a:solidFill>
                <a:srgbClr val="121F55"/>
              </a:solidFill>
            </a:endParaRPr>
          </a:p>
        </p:txBody>
      </p:sp>
      <p:grpSp>
        <p:nvGrpSpPr>
          <p:cNvPr id="67588" name="组合 29"/>
          <p:cNvGrpSpPr/>
          <p:nvPr/>
        </p:nvGrpSpPr>
        <p:grpSpPr bwMode="auto">
          <a:xfrm>
            <a:off x="3381375" y="3214688"/>
            <a:ext cx="5929313" cy="2058988"/>
            <a:chOff x="1857356" y="3214688"/>
            <a:chExt cx="5929353" cy="2058989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67591" name="组合 7"/>
            <p:cNvGrpSpPr/>
            <p:nvPr/>
          </p:nvGrpSpPr>
          <p:grpSpPr bwMode="auto">
            <a:xfrm>
              <a:off x="1924031" y="3214688"/>
              <a:ext cx="5862678" cy="2058989"/>
              <a:chOff x="2066315" y="2227264"/>
              <a:chExt cx="5862756" cy="2059018"/>
            </a:xfrm>
          </p:grpSpPr>
          <p:grpSp>
            <p:nvGrpSpPr>
              <p:cNvPr id="67592" name="组合 19"/>
              <p:cNvGrpSpPr/>
              <p:nvPr/>
            </p:nvGrpSpPr>
            <p:grpSpPr bwMode="auto">
              <a:xfrm>
                <a:off x="2066315" y="2227264"/>
                <a:ext cx="5862756" cy="2059018"/>
                <a:chOff x="2066296" y="2227167"/>
                <a:chExt cx="5862795" cy="2059104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grpSp>
              <p:nvGrpSpPr>
                <p:cNvPr id="67597" name="组合 17"/>
                <p:cNvGrpSpPr/>
                <p:nvPr/>
              </p:nvGrpSpPr>
              <p:grpSpPr bwMode="auto">
                <a:xfrm>
                  <a:off x="2066296" y="2227167"/>
                  <a:ext cx="5148401" cy="2059104"/>
                  <a:chOff x="2066296" y="2084291"/>
                  <a:chExt cx="5148401" cy="2059104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3" y="2928889"/>
                    <a:ext cx="4713414" cy="656627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</a:ln>
                  <a:effectLst/>
                </p:spPr>
                <p:txBody>
                  <a:bodyPr tIns="118800">
                    <a:spAutoFit/>
                  </a:bodyPr>
                  <a:lstStyle/>
                  <a:p>
                    <a:pPr algn="ctr" eaLnBrk="0" fontAlgn="auto" hangingPunct="0">
                      <a:spcAft>
                        <a:spcPts val="0"/>
                      </a:spcAft>
                      <a:defRPr/>
                    </a:pPr>
                    <a:r>
                      <a:rPr lang="zh-CN" altLang="en-US" sz="3200" b="1" kern="0" spc="300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anose="020B0503020204020204" pitchFamily="2" charset="-122"/>
                        <a:ea typeface="微软雅黑" panose="020B0503020204020204" pitchFamily="2" charset="-122"/>
                      </a:rPr>
                      <a:t>共性问题集中讲解   </a:t>
                    </a:r>
                    <a:endParaRPr lang="en-US" altLang="zh-CN" sz="3200" b="1" kern="0" spc="300" dirty="0">
                      <a:solidFill>
                        <a:schemeClr val="tx2">
                          <a:lumMod val="50000"/>
                        </a:schemeClr>
                      </a:solidFill>
                      <a:latin typeface="微软雅黑" panose="020B0503020204020204" pitchFamily="2" charset="-122"/>
                      <a:ea typeface="微软雅黑" panose="020B0503020204020204" pitchFamily="2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</p:grpSp>
          <p:grpSp>
            <p:nvGrpSpPr>
              <p:cNvPr id="67593" name="组合 23"/>
              <p:cNvGrpSpPr/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  <a:gd name="connsiteX0-19" fmla="*/ 691861 w 691861"/>
                    <a:gd name="connsiteY0-20" fmla="*/ 1857375 h 1866444"/>
                    <a:gd name="connsiteX1-21" fmla="*/ 0 w 691861"/>
                    <a:gd name="connsiteY1-22" fmla="*/ 0 h 1866444"/>
                    <a:gd name="connsiteX2-23" fmla="*/ 48901 w 691861"/>
                    <a:gd name="connsiteY2-24" fmla="*/ 1857375 h 1866444"/>
                    <a:gd name="connsiteX3-25" fmla="*/ 39834 w 691861"/>
                    <a:gd name="connsiteY3-26" fmla="*/ 1866444 h 1866444"/>
                    <a:gd name="connsiteX4-27" fmla="*/ 691861 w 691861"/>
                    <a:gd name="connsiteY4-28" fmla="*/ 1857375 h 1866444"/>
                    <a:gd name="connsiteX0-29" fmla="*/ 1049019 w 1049019"/>
                    <a:gd name="connsiteY0-30" fmla="*/ 1857375 h 1866444"/>
                    <a:gd name="connsiteX1-31" fmla="*/ 0 w 1049019"/>
                    <a:gd name="connsiteY1-32" fmla="*/ 0 h 1866444"/>
                    <a:gd name="connsiteX2-33" fmla="*/ 48901 w 1049019"/>
                    <a:gd name="connsiteY2-34" fmla="*/ 1857375 h 1866444"/>
                    <a:gd name="connsiteX3-35" fmla="*/ 39834 w 1049019"/>
                    <a:gd name="connsiteY3-36" fmla="*/ 1866444 h 1866444"/>
                    <a:gd name="connsiteX4-37" fmla="*/ 1049019 w 1049019"/>
                    <a:gd name="connsiteY4-38" fmla="*/ 1857375 h 1866444"/>
                    <a:gd name="connsiteX0-39" fmla="*/ 1334739 w 1334739"/>
                    <a:gd name="connsiteY0-40" fmla="*/ 1857375 h 1866444"/>
                    <a:gd name="connsiteX1-41" fmla="*/ 0 w 1334739"/>
                    <a:gd name="connsiteY1-42" fmla="*/ 0 h 1866444"/>
                    <a:gd name="connsiteX2-43" fmla="*/ 48901 w 1334739"/>
                    <a:gd name="connsiteY2-44" fmla="*/ 1857375 h 1866444"/>
                    <a:gd name="connsiteX3-45" fmla="*/ 39834 w 1334739"/>
                    <a:gd name="connsiteY3-46" fmla="*/ 1866444 h 1866444"/>
                    <a:gd name="connsiteX4-47" fmla="*/ 1334739 w 1334739"/>
                    <a:gd name="connsiteY4-4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</a:fld>
            <a:r>
              <a:rPr lang="en-US" altLang="zh-CN" dirty="0"/>
              <a:t>/35</a:t>
            </a:r>
            <a:endParaRPr lang="zh-CN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标题 1"/>
          <p:cNvSpPr>
            <a:spLocks noGrp="1"/>
          </p:cNvSpPr>
          <p:nvPr>
            <p:ph type="title"/>
          </p:nvPr>
        </p:nvSpPr>
        <p:spPr>
          <a:xfrm>
            <a:off x="9077960" y="274955"/>
            <a:ext cx="1376045" cy="582295"/>
          </a:xfrm>
        </p:spPr>
        <p:txBody>
          <a:bodyPr/>
          <a:lstStyle/>
          <a:p>
            <a:pPr eaLnBrk="1" hangingPunct="1"/>
            <a:r>
              <a:rPr dirty="0">
                <a:solidFill>
                  <a:srgbClr val="121F55"/>
                </a:solidFill>
              </a:rPr>
              <a:t>总结</a:t>
            </a:r>
            <a:endParaRPr dirty="0">
              <a:solidFill>
                <a:srgbClr val="121F55"/>
              </a:solidFill>
            </a:endParaRPr>
          </a:p>
        </p:txBody>
      </p:sp>
      <p:sp>
        <p:nvSpPr>
          <p:cNvPr id="70659" name="TextBox 4"/>
          <p:cNvSpPr txBox="1">
            <a:spLocks noChangeArrowheads="1"/>
          </p:cNvSpPr>
          <p:nvPr/>
        </p:nvSpPr>
        <p:spPr bwMode="auto">
          <a:xfrm>
            <a:off x="3673475" y="1951389"/>
            <a:ext cx="6382965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ea typeface="微软雅黑" panose="020B0503020204020204" pitchFamily="2" charset="-122"/>
                <a:cs typeface="Arial" panose="020B0604020202020204" pitchFamily="34" charset="0"/>
              </a:rPr>
              <a:t> 定位属性</a:t>
            </a:r>
            <a:endParaRPr lang="en-US" altLang="zh-CN" sz="2000" b="1" dirty="0"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b="1" dirty="0"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b="1" dirty="0"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b="1" dirty="0"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b="1" dirty="0"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b="1" dirty="0"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b="1" dirty="0"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r>
              <a:rPr lang="en-US" altLang="zh-CN" sz="2000" b="1" dirty="0">
                <a:ea typeface="微软雅黑" panose="020B0503020204020204" pitchFamily="2" charset="-122"/>
                <a:cs typeface="Arial" panose="020B0604020202020204" pitchFamily="34" charset="0"/>
              </a:rPr>
              <a:t>z-index</a:t>
            </a:r>
            <a:r>
              <a:rPr lang="zh-CN" altLang="en-US" sz="2000" b="1" dirty="0">
                <a:ea typeface="微软雅黑" panose="020B0503020204020204" pitchFamily="2" charset="-122"/>
                <a:cs typeface="Arial" panose="020B0604020202020204" pitchFamily="34" charset="0"/>
              </a:rPr>
              <a:t>属性设置定位元素的堆叠顺序</a:t>
            </a:r>
            <a:endParaRPr lang="en-US" altLang="zh-CN" sz="2000" b="1" dirty="0"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b="1" dirty="0"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r>
              <a:rPr lang="en-US" altLang="zh-CN" sz="2000" b="1" dirty="0" err="1">
                <a:ea typeface="微软雅黑" panose="020B0503020204020204" pitchFamily="2" charset="-122"/>
                <a:cs typeface="Arial" panose="020B0604020202020204" pitchFamily="34" charset="0"/>
              </a:rPr>
              <a:t>opacity:x</a:t>
            </a:r>
            <a:r>
              <a:rPr lang="zh-CN" altLang="en-US" sz="2000" b="1" dirty="0">
                <a:ea typeface="微软雅黑" panose="020B0503020204020204" pitchFamily="2" charset="-122"/>
                <a:cs typeface="Arial" panose="020B0604020202020204" pitchFamily="34" charset="0"/>
              </a:rPr>
              <a:t>或</a:t>
            </a:r>
            <a:r>
              <a:rPr lang="en-US" altLang="zh-CN" sz="2000" b="1" dirty="0" err="1">
                <a:ea typeface="微软雅黑" panose="020B0503020204020204" pitchFamily="2" charset="-122"/>
                <a:cs typeface="Arial" panose="020B0604020202020204" pitchFamily="34" charset="0"/>
              </a:rPr>
              <a:t>filter:alpha</a:t>
            </a:r>
            <a:r>
              <a:rPr lang="en-US" altLang="zh-CN" sz="2000" b="1" dirty="0">
                <a:ea typeface="微软雅黑" panose="020B0503020204020204" pitchFamily="2" charset="-122"/>
                <a:cs typeface="Arial" panose="020B0604020202020204" pitchFamily="34" charset="0"/>
              </a:rPr>
              <a:t>(opacity=x)</a:t>
            </a:r>
            <a:r>
              <a:rPr lang="zh-CN" altLang="en-US" sz="2000" b="1" dirty="0">
                <a:ea typeface="微软雅黑" panose="020B0503020204020204" pitchFamily="2" charset="-122"/>
                <a:cs typeface="Arial" panose="020B0604020202020204" pitchFamily="34" charset="0"/>
              </a:rPr>
              <a:t>方式设定网页元素的透明度</a:t>
            </a:r>
            <a:endParaRPr lang="zh-CN" altLang="en-US" sz="2000" b="1" dirty="0">
              <a:ea typeface="微软雅黑" panose="020B0503020204020204" pitchFamily="2" charset="-122"/>
              <a:cs typeface="Arial" panose="020B0604020202020204" pitchFamily="34" charset="0"/>
            </a:endParaRPr>
          </a:p>
        </p:txBody>
      </p:sp>
      <p:sp>
        <p:nvSpPr>
          <p:cNvPr id="70661" name="TextBox 11"/>
          <p:cNvSpPr txBox="1">
            <a:spLocks noChangeArrowheads="1"/>
          </p:cNvSpPr>
          <p:nvPr/>
        </p:nvSpPr>
        <p:spPr bwMode="auto">
          <a:xfrm>
            <a:off x="5158186" y="1304437"/>
            <a:ext cx="1080120" cy="2553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b="1" dirty="0">
                <a:ea typeface="微软雅黑" panose="020B0503020204020204" pitchFamily="2" charset="-122"/>
                <a:cs typeface="Arial" panose="020B0604020202020204" pitchFamily="34" charset="0"/>
              </a:rPr>
              <a:t>static</a:t>
            </a:r>
            <a:endParaRPr lang="en-US" altLang="zh-CN" sz="1600" b="1" dirty="0"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1600" b="1" dirty="0"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r>
              <a:rPr lang="en-US" altLang="zh-CN" sz="1600" b="1" dirty="0">
                <a:solidFill>
                  <a:srgbClr val="FF0000"/>
                </a:solidFill>
                <a:ea typeface="微软雅黑" panose="020B0503020204020204" pitchFamily="2" charset="-122"/>
                <a:cs typeface="Arial" panose="020B0604020202020204" pitchFamily="34" charset="0"/>
              </a:rPr>
              <a:t>relative</a:t>
            </a:r>
            <a:endParaRPr lang="en-US" altLang="zh-CN" sz="1600" b="1" dirty="0">
              <a:solidFill>
                <a:srgbClr val="FF0000"/>
              </a:solidFill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1600" b="1" dirty="0">
              <a:solidFill>
                <a:srgbClr val="FF0000"/>
              </a:solidFill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1600" b="1" dirty="0">
              <a:solidFill>
                <a:srgbClr val="FF0000"/>
              </a:solidFill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r>
              <a:rPr lang="en-US" altLang="zh-CN" sz="1600" b="1" dirty="0">
                <a:solidFill>
                  <a:srgbClr val="FF0000"/>
                </a:solidFill>
                <a:ea typeface="微软雅黑" panose="020B0503020204020204" pitchFamily="2" charset="-122"/>
                <a:cs typeface="Arial" panose="020B0604020202020204" pitchFamily="34" charset="0"/>
              </a:rPr>
              <a:t>absolute</a:t>
            </a:r>
            <a:endParaRPr lang="en-US" altLang="zh-CN" sz="1600" b="1" dirty="0">
              <a:solidFill>
                <a:srgbClr val="FF0000"/>
              </a:solidFill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1600" b="1" dirty="0">
              <a:solidFill>
                <a:srgbClr val="FF0000"/>
              </a:solidFill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1600" b="1" dirty="0">
              <a:solidFill>
                <a:srgbClr val="FF0000"/>
              </a:solidFill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r>
              <a:rPr lang="en-US" altLang="zh-CN" sz="1600" b="1" dirty="0">
                <a:solidFill>
                  <a:srgbClr val="FF0000"/>
                </a:solidFill>
                <a:ea typeface="微软雅黑" panose="020B0503020204020204" pitchFamily="2" charset="-122"/>
                <a:cs typeface="Arial" panose="020B0604020202020204" pitchFamily="34" charset="0"/>
              </a:rPr>
              <a:t>fixed</a:t>
            </a:r>
            <a:endParaRPr lang="en-US" altLang="zh-CN" sz="1600" b="1" dirty="0">
              <a:solidFill>
                <a:srgbClr val="FF0000"/>
              </a:solidFill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endParaRPr lang="zh-CN" altLang="en-US" sz="1600" b="1" dirty="0">
              <a:solidFill>
                <a:srgbClr val="C00000"/>
              </a:solidFill>
              <a:ea typeface="微软雅黑" panose="020B0503020204020204" pitchFamily="2" charset="-122"/>
              <a:cs typeface="Arial" panose="020B0604020202020204" pitchFamily="34" charset="0"/>
            </a:endParaRPr>
          </a:p>
        </p:txBody>
      </p:sp>
      <p:sp>
        <p:nvSpPr>
          <p:cNvPr id="70663" name="AutoShape 3"/>
          <p:cNvSpPr/>
          <p:nvPr/>
        </p:nvSpPr>
        <p:spPr bwMode="auto">
          <a:xfrm>
            <a:off x="4943873" y="1448134"/>
            <a:ext cx="223434" cy="2347097"/>
          </a:xfrm>
          <a:prstGeom prst="leftBrace">
            <a:avLst>
              <a:gd name="adj1" fmla="val 62177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70664" name="TextBox 15"/>
          <p:cNvSpPr txBox="1">
            <a:spLocks noChangeArrowheads="1"/>
          </p:cNvSpPr>
          <p:nvPr/>
        </p:nvSpPr>
        <p:spPr bwMode="auto">
          <a:xfrm>
            <a:off x="1524000" y="3395121"/>
            <a:ext cx="183673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 dirty="0">
                <a:ea typeface="微软雅黑" panose="020B0503020204020204" pitchFamily="2" charset="-122"/>
                <a:cs typeface="Arial" panose="020B0604020202020204" pitchFamily="34" charset="0"/>
              </a:rPr>
              <a:t>定位网页元素</a:t>
            </a:r>
            <a:endParaRPr lang="en-US" altLang="zh-CN" sz="2000" b="1" dirty="0">
              <a:ea typeface="微软雅黑" panose="020B0503020204020204" pitchFamily="2" charset="-122"/>
              <a:cs typeface="Arial" panose="020B0604020202020204" pitchFamily="34" charset="0"/>
            </a:endParaRPr>
          </a:p>
        </p:txBody>
      </p:sp>
      <p:sp>
        <p:nvSpPr>
          <p:cNvPr id="70665" name="AutoShape 3"/>
          <p:cNvSpPr/>
          <p:nvPr/>
        </p:nvSpPr>
        <p:spPr bwMode="auto">
          <a:xfrm>
            <a:off x="3360738" y="2068864"/>
            <a:ext cx="178593" cy="3052624"/>
          </a:xfrm>
          <a:prstGeom prst="leftBrace">
            <a:avLst>
              <a:gd name="adj1" fmla="val 62112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2" name="AutoShape 3"/>
          <p:cNvSpPr/>
          <p:nvPr/>
        </p:nvSpPr>
        <p:spPr bwMode="auto">
          <a:xfrm>
            <a:off x="6059141" y="1556792"/>
            <a:ext cx="214313" cy="746544"/>
          </a:xfrm>
          <a:prstGeom prst="leftBrace">
            <a:avLst>
              <a:gd name="adj1" fmla="val 62177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3" name="TextBox 11"/>
          <p:cNvSpPr txBox="1">
            <a:spLocks noChangeArrowheads="1"/>
          </p:cNvSpPr>
          <p:nvPr/>
        </p:nvSpPr>
        <p:spPr bwMode="auto">
          <a:xfrm>
            <a:off x="6245420" y="1572770"/>
            <a:ext cx="2154836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ea typeface="微软雅黑" panose="020B0503020204020204" pitchFamily="2" charset="-122"/>
                <a:cs typeface="Arial" panose="020B0604020202020204" pitchFamily="34" charset="0"/>
              </a:rPr>
              <a:t>相对定位的特性</a:t>
            </a:r>
            <a:endParaRPr lang="en-US" altLang="zh-CN" sz="1600" b="1" dirty="0"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1600" b="1" dirty="0"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1600" b="1" dirty="0">
                <a:ea typeface="微软雅黑" panose="020B0503020204020204" pitchFamily="2" charset="-122"/>
                <a:cs typeface="Arial" panose="020B0604020202020204" pitchFamily="34" charset="0"/>
              </a:rPr>
              <a:t>相对定位的使用场景</a:t>
            </a:r>
            <a:endParaRPr lang="en-US" altLang="zh-CN" sz="1600" b="1" dirty="0">
              <a:ea typeface="微软雅黑" panose="020B0503020204020204" pitchFamily="2" charset="-122"/>
              <a:cs typeface="Arial" panose="020B0604020202020204" pitchFamily="34" charset="0"/>
            </a:endParaRPr>
          </a:p>
        </p:txBody>
      </p:sp>
      <p:sp>
        <p:nvSpPr>
          <p:cNvPr id="14" name="AutoShape 3"/>
          <p:cNvSpPr/>
          <p:nvPr/>
        </p:nvSpPr>
        <p:spPr bwMode="auto">
          <a:xfrm>
            <a:off x="6096000" y="2348880"/>
            <a:ext cx="214313" cy="746544"/>
          </a:xfrm>
          <a:prstGeom prst="leftBrace">
            <a:avLst>
              <a:gd name="adj1" fmla="val 62177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5" name="TextBox 11"/>
          <p:cNvSpPr txBox="1">
            <a:spLocks noChangeArrowheads="1"/>
          </p:cNvSpPr>
          <p:nvPr/>
        </p:nvSpPr>
        <p:spPr bwMode="auto">
          <a:xfrm>
            <a:off x="6282279" y="2397957"/>
            <a:ext cx="2154836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ea typeface="微软雅黑" panose="020B0503020204020204" pitchFamily="2" charset="-122"/>
                <a:cs typeface="Arial" panose="020B0604020202020204" pitchFamily="34" charset="0"/>
              </a:rPr>
              <a:t>绝对定位的特性</a:t>
            </a:r>
            <a:endParaRPr lang="en-US" altLang="zh-CN" sz="1600" b="1" dirty="0"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1600" b="1" dirty="0"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1600" b="1" dirty="0">
                <a:ea typeface="微软雅黑" panose="020B0503020204020204" pitchFamily="2" charset="-122"/>
                <a:cs typeface="Arial" panose="020B0604020202020204" pitchFamily="34" charset="0"/>
              </a:rPr>
              <a:t>绝对定位的使用场景</a:t>
            </a:r>
            <a:endParaRPr lang="en-US" altLang="zh-CN" sz="1600" b="1" dirty="0">
              <a:ea typeface="微软雅黑" panose="020B0503020204020204" pitchFamily="2" charset="-122"/>
              <a:cs typeface="Arial" panose="020B0604020202020204" pitchFamily="34" charset="0"/>
            </a:endParaRPr>
          </a:p>
        </p:txBody>
      </p:sp>
      <p:sp>
        <p:nvSpPr>
          <p:cNvPr id="16" name="AutoShape 3"/>
          <p:cNvSpPr/>
          <p:nvPr/>
        </p:nvSpPr>
        <p:spPr bwMode="auto">
          <a:xfrm>
            <a:off x="6096000" y="3206219"/>
            <a:ext cx="214313" cy="746544"/>
          </a:xfrm>
          <a:prstGeom prst="leftBrace">
            <a:avLst>
              <a:gd name="adj1" fmla="val 62177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7" name="TextBox 11"/>
          <p:cNvSpPr txBox="1">
            <a:spLocks noChangeArrowheads="1"/>
          </p:cNvSpPr>
          <p:nvPr/>
        </p:nvSpPr>
        <p:spPr bwMode="auto">
          <a:xfrm>
            <a:off x="6282279" y="3190045"/>
            <a:ext cx="2154836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ea typeface="微软雅黑" panose="020B0503020204020204" pitchFamily="2" charset="-122"/>
                <a:cs typeface="Arial" panose="020B0604020202020204" pitchFamily="34" charset="0"/>
              </a:rPr>
              <a:t>固定定位的特性</a:t>
            </a:r>
            <a:endParaRPr lang="en-US" altLang="zh-CN" sz="1600" b="1" dirty="0"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1600" b="1" dirty="0"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1600" b="1" dirty="0">
                <a:ea typeface="微软雅黑" panose="020B0503020204020204" pitchFamily="2" charset="-122"/>
                <a:cs typeface="Arial" panose="020B0604020202020204" pitchFamily="34" charset="0"/>
              </a:rPr>
              <a:t>固定定位的使用场景</a:t>
            </a:r>
            <a:endParaRPr lang="en-US" altLang="zh-CN" sz="1600" b="1" dirty="0">
              <a:ea typeface="微软雅黑" panose="020B0503020204020204" pitchFamily="2" charset="-122"/>
              <a:cs typeface="Arial" panose="020B0604020202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</a:fld>
            <a:r>
              <a:rPr lang="en-US" altLang="zh-CN" dirty="0"/>
              <a:t>/35</a:t>
            </a:r>
            <a:endParaRPr lang="zh-C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1"/>
          <p:cNvSpPr>
            <a:spLocks noGrp="1" noChangeArrowheads="1"/>
          </p:cNvSpPr>
          <p:nvPr>
            <p:ph type="title"/>
          </p:nvPr>
        </p:nvSpPr>
        <p:spPr>
          <a:xfrm>
            <a:off x="609600" y="275168"/>
            <a:ext cx="10972800" cy="944033"/>
          </a:xfrm>
        </p:spPr>
        <p:txBody>
          <a:bodyPr/>
          <a:lstStyle/>
          <a:p>
            <a:pPr eaLnBrk="1" hangingPunct="1"/>
            <a:endParaRPr lang="zh-CN" altLang="en-US"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pic>
        <p:nvPicPr>
          <p:cNvPr id="34823" name="图片 1" descr="课工场最终蓝绿色v1-3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23500" y="165100"/>
            <a:ext cx="1608667" cy="694267"/>
          </a:xfrm>
        </p:spPr>
      </p:pic>
      <p:pic>
        <p:nvPicPr>
          <p:cNvPr id="34819" name="图片 6" descr="ppt01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图片 2" descr="图片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734" y="2084917"/>
            <a:ext cx="2988733" cy="3926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Text Box 5"/>
          <p:cNvSpPr txBox="1">
            <a:spLocks noChangeArrowheads="1"/>
          </p:cNvSpPr>
          <p:nvPr/>
        </p:nvSpPr>
        <p:spPr bwMode="auto">
          <a:xfrm>
            <a:off x="3407834" y="1123951"/>
            <a:ext cx="53142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000" b="1">
                <a:latin typeface="黑体" panose="02010609060101010101" pitchFamily="49" charset="-122"/>
                <a:ea typeface="微软雅黑" panose="020B0503020204020204" pitchFamily="2" charset="-122"/>
                <a:sym typeface="Arial" panose="020B0604020202020204" pitchFamily="34" charset="0"/>
              </a:rPr>
              <a:t>扫我有更多精彩课程呦</a:t>
            </a:r>
            <a:endParaRPr lang="zh-CN" altLang="en-US" sz="4000" b="1">
              <a:latin typeface="黑体" panose="02010609060101010101" pitchFamily="49" charset="-122"/>
              <a:ea typeface="微软雅黑" panose="020B0503020204020204" pitchFamily="2" charset="-122"/>
              <a:sym typeface="Arial" panose="020B0604020202020204" pitchFamily="34" charset="0"/>
            </a:endParaRPr>
          </a:p>
        </p:txBody>
      </p:sp>
      <p:pic>
        <p:nvPicPr>
          <p:cNvPr id="34822" name="图片 12292" descr="C:\Users\zhixing.diao\Desktop\课工场app二维码.jpg课工场app二维码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818" y="2084917"/>
            <a:ext cx="3007783" cy="3951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 bldLvl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xfrm>
            <a:off x="8202295" y="285750"/>
            <a:ext cx="2286635" cy="523240"/>
          </a:xfrm>
        </p:spPr>
        <p:txBody>
          <a:bodyPr/>
          <a:lstStyle/>
          <a:p>
            <a:r>
              <a:rPr lang="zh-CN" altLang="en-US"/>
              <a:t>本章目标</a:t>
            </a:r>
            <a:endParaRPr lang="zh-CN" altLang="en-US" dirty="0"/>
          </a:p>
        </p:txBody>
      </p:sp>
      <p:sp>
        <p:nvSpPr>
          <p:cNvPr id="174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会使用</a:t>
            </a:r>
            <a:r>
              <a:rPr lang="en-US" altLang="zh-CN"/>
              <a:t>position</a:t>
            </a:r>
            <a:r>
              <a:rPr lang="zh-CN" altLang="en-US"/>
              <a:t>定位网页元素</a:t>
            </a:r>
            <a:endParaRPr lang="zh-CN" altLang="en-US"/>
          </a:p>
          <a:p>
            <a:r>
              <a:rPr lang="zh-CN" altLang="en-US"/>
              <a:t>会使用</a:t>
            </a:r>
            <a:r>
              <a:rPr lang="en-US" altLang="zh-CN"/>
              <a:t>z-index</a:t>
            </a:r>
            <a:r>
              <a:rPr lang="zh-CN" altLang="en-US"/>
              <a:t>属性调整定位元素的堆叠次序</a:t>
            </a:r>
            <a:endParaRPr lang="zh-CN" altLang="en-US" dirty="0"/>
          </a:p>
        </p:txBody>
      </p:sp>
      <p:pic>
        <p:nvPicPr>
          <p:cNvPr id="11" name="Picture 2" descr="C:\Users\meng.zhang\Desktop\ACCP7.0模版图标规范\啊-1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489440" y="961693"/>
            <a:ext cx="643477" cy="648334"/>
          </a:xfrm>
          <a:prstGeom prst="rect">
            <a:avLst/>
          </a:prstGeom>
          <a:noFill/>
        </p:spPr>
      </p:pic>
      <p:pic>
        <p:nvPicPr>
          <p:cNvPr id="13" name="Picture 3" descr="C:\Users\meng.zhang\Desktop\ACCP7.0模版图标规范\是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52384" y="1583749"/>
            <a:ext cx="714380" cy="719772"/>
          </a:xfrm>
          <a:prstGeom prst="rect">
            <a:avLst/>
          </a:prstGeom>
          <a:noFill/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</a:fld>
            <a:r>
              <a:rPr lang="en-US" altLang="zh-CN" dirty="0"/>
              <a:t>/35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>
          <a:xfrm>
            <a:off x="5861050" y="285750"/>
            <a:ext cx="4627880" cy="523240"/>
          </a:xfrm>
        </p:spPr>
        <p:txBody>
          <a:bodyPr/>
          <a:lstStyle/>
          <a:p>
            <a:r>
              <a:rPr lang="zh-CN" altLang="en-US" dirty="0"/>
              <a:t>定位在网页中的应用</a:t>
            </a:r>
            <a:endParaRPr lang="zh-CN" altLang="en-US" dirty="0"/>
          </a:p>
        </p:txBody>
      </p:sp>
      <p:sp>
        <p:nvSpPr>
          <p:cNvPr id="3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8" name="Picture 4" descr="C:\Users\yaling.he\Desktop\Chapter08 截图\Chapter08 截图\图8.1　下拉列表菜单.bmp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1492975"/>
            <a:ext cx="7599308" cy="280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线形标注 1 13"/>
          <p:cNvSpPr/>
          <p:nvPr/>
        </p:nvSpPr>
        <p:spPr bwMode="auto">
          <a:xfrm flipH="1">
            <a:off x="6079230" y="929170"/>
            <a:ext cx="1485239" cy="560463"/>
          </a:xfrm>
          <a:prstGeom prst="borderCallout1">
            <a:avLst>
              <a:gd name="adj1" fmla="val 130768"/>
              <a:gd name="adj2" fmla="val -54215"/>
              <a:gd name="adj3" fmla="val 51239"/>
              <a:gd name="adj4" fmla="val 2228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下拉菜单</a:t>
            </a:r>
            <a:endParaRPr lang="zh-CN" altLang="en-US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1026" name="Picture 2" descr="C:\Users\yaling.he\Desktop\Chapter08 截图\Chapter08 截图\图8.2　固定导航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1860280"/>
            <a:ext cx="6691117" cy="386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yaling.he\Desktop\Chapter08 截图\Chapter08 截图\图8.3　鼠标移入弹出消息框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661" y="1983073"/>
            <a:ext cx="6322344" cy="374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线形标注 1 14"/>
          <p:cNvSpPr/>
          <p:nvPr/>
        </p:nvSpPr>
        <p:spPr bwMode="auto">
          <a:xfrm flipH="1">
            <a:off x="2308324" y="929170"/>
            <a:ext cx="1627435" cy="1002613"/>
          </a:xfrm>
          <a:prstGeom prst="borderCallout1">
            <a:avLst>
              <a:gd name="adj1" fmla="val 262390"/>
              <a:gd name="adj2" fmla="val 36303"/>
              <a:gd name="adj3" fmla="val 106389"/>
              <a:gd name="adj4" fmla="val 51654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不随滚动条移动的固定导航</a:t>
            </a:r>
            <a:endParaRPr lang="zh-CN" altLang="en-US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6" name="线形标注 1 15"/>
          <p:cNvSpPr/>
          <p:nvPr/>
        </p:nvSpPr>
        <p:spPr bwMode="auto">
          <a:xfrm flipH="1">
            <a:off x="1991543" y="4005064"/>
            <a:ext cx="1584176" cy="992511"/>
          </a:xfrm>
          <a:prstGeom prst="borderCallout1">
            <a:avLst>
              <a:gd name="adj1" fmla="val 89406"/>
              <a:gd name="adj2" fmla="val -89767"/>
              <a:gd name="adj3" fmla="val 51239"/>
              <a:gd name="adj4" fmla="val 2228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鼠标移入弹出的消息框</a:t>
            </a:r>
            <a:endParaRPr lang="zh-CN" altLang="en-US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</a:fld>
            <a:r>
              <a:rPr lang="en-US" altLang="zh-CN" dirty="0"/>
              <a:t>/35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4" grpId="1" bldLvl="0" animBg="1"/>
      <p:bldP spid="15" grpId="0" bldLvl="0" animBg="1"/>
      <p:bldP spid="15" grpId="2" bldLvl="0" animBg="1"/>
      <p:bldP spid="16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>
          <a:xfrm>
            <a:off x="8737600" y="285750"/>
            <a:ext cx="1750695" cy="523240"/>
          </a:xfrm>
        </p:spPr>
        <p:txBody>
          <a:bodyPr/>
          <a:lstStyle/>
          <a:p>
            <a:r>
              <a:rPr lang="zh-CN" altLang="en-US"/>
              <a:t>定位</a:t>
            </a:r>
            <a:endParaRPr lang="zh-CN" altLang="en-US" dirty="0"/>
          </a:p>
        </p:txBody>
      </p:sp>
      <p:sp>
        <p:nvSpPr>
          <p:cNvPr id="3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position</a:t>
            </a:r>
            <a:r>
              <a:rPr lang="zh-CN" altLang="en-US" dirty="0"/>
              <a:t>属性</a:t>
            </a:r>
            <a:endParaRPr lang="en-US" altLang="zh-CN" dirty="0"/>
          </a:p>
          <a:p>
            <a:pPr lvl="1"/>
            <a:r>
              <a:rPr lang="en-US" altLang="zh-CN" dirty="0"/>
              <a:t>static</a:t>
            </a:r>
            <a:r>
              <a:rPr lang="zh-CN" altLang="en-US" dirty="0"/>
              <a:t>：默认值，没有定位</a:t>
            </a:r>
            <a:endParaRPr lang="zh-CN" altLang="en-US" dirty="0"/>
          </a:p>
          <a:p>
            <a:pPr lvl="1"/>
            <a:r>
              <a:rPr lang="en-US" altLang="zh-CN" dirty="0"/>
              <a:t>relative</a:t>
            </a:r>
            <a:r>
              <a:rPr lang="zh-CN" altLang="en-US" dirty="0"/>
              <a:t>：相对定位</a:t>
            </a:r>
            <a:endParaRPr lang="zh-CN" altLang="en-US" dirty="0"/>
          </a:p>
          <a:p>
            <a:pPr lvl="1"/>
            <a:r>
              <a:rPr lang="en-US" altLang="zh-CN" dirty="0"/>
              <a:t>absolute</a:t>
            </a:r>
            <a:r>
              <a:rPr lang="zh-CN" altLang="en-US" dirty="0"/>
              <a:t>：绝对定位</a:t>
            </a:r>
            <a:endParaRPr lang="zh-CN" altLang="en-US" dirty="0"/>
          </a:p>
          <a:p>
            <a:pPr lvl="1"/>
            <a:r>
              <a:rPr lang="en-US" altLang="zh-CN" dirty="0"/>
              <a:t>fixed</a:t>
            </a:r>
            <a:r>
              <a:rPr lang="zh-CN" altLang="en-US" dirty="0"/>
              <a:t>：固定定位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</a:fld>
            <a:r>
              <a:rPr lang="en-US" altLang="zh-CN" dirty="0"/>
              <a:t>/35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>
          <a:xfrm>
            <a:off x="7706360" y="285750"/>
            <a:ext cx="2781935" cy="523240"/>
          </a:xfrm>
        </p:spPr>
        <p:txBody>
          <a:bodyPr/>
          <a:lstStyle/>
          <a:p>
            <a:r>
              <a:rPr lang="en-US" altLang="zh-CN" dirty="0"/>
              <a:t>static</a:t>
            </a:r>
            <a:r>
              <a:rPr lang="zh-CN" altLang="en-US" dirty="0"/>
              <a:t>定位</a:t>
            </a:r>
            <a:endParaRPr lang="en-US" altLang="zh-CN" dirty="0"/>
          </a:p>
        </p:txBody>
      </p:sp>
      <p:sp>
        <p:nvSpPr>
          <p:cNvPr id="204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static</a:t>
            </a:r>
            <a:r>
              <a:rPr lang="zh-CN" altLang="en-US" dirty="0"/>
              <a:t>属性值</a:t>
            </a:r>
            <a:endParaRPr lang="en-US" altLang="zh-CN" dirty="0"/>
          </a:p>
        </p:txBody>
      </p:sp>
      <p:pic>
        <p:nvPicPr>
          <p:cNvPr id="2050" name="Picture 2" descr="C:\Users\yaling.he\Desktop\Chapter08 截图\Chapter08 截图\图8.4　没有设置定位.bmp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401" y="2132856"/>
            <a:ext cx="4830041" cy="283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线形标注 1 28"/>
          <p:cNvSpPr/>
          <p:nvPr/>
        </p:nvSpPr>
        <p:spPr bwMode="auto">
          <a:xfrm flipH="1">
            <a:off x="7896200" y="2205092"/>
            <a:ext cx="1928826" cy="928694"/>
          </a:xfrm>
          <a:prstGeom prst="borderCallout1">
            <a:avLst>
              <a:gd name="adj1" fmla="val 110602"/>
              <a:gd name="adj2" fmla="val 46288"/>
              <a:gd name="adj3" fmla="val 180208"/>
              <a:gd name="adj4" fmla="val 126422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没有定位，以标准流方式显示</a:t>
            </a:r>
            <a:endParaRPr lang="zh-CN" altLang="en-US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14" name="组合 14"/>
          <p:cNvGrpSpPr/>
          <p:nvPr/>
        </p:nvGrpSpPr>
        <p:grpSpPr bwMode="auto">
          <a:xfrm>
            <a:off x="3631421" y="6024711"/>
            <a:ext cx="4572000" cy="428625"/>
            <a:chOff x="3143240" y="5143512"/>
            <a:chExt cx="4572032" cy="428628"/>
          </a:xfrm>
        </p:grpSpPr>
        <p:sp>
          <p:nvSpPr>
            <p:cNvPr id="15" name="圆角矩形 14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7" name="圆角矩形 16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8" name="Picture 8" descr="说话气泡new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8"/>
            <p:cNvSpPr txBox="1"/>
            <p:nvPr/>
          </p:nvSpPr>
          <p:spPr bwMode="auto">
            <a:xfrm>
              <a:off x="4303234" y="5187962"/>
              <a:ext cx="2914035" cy="337187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1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： 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static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定位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pitchFamily="2" charset="-122"/>
                <a:ea typeface="微软雅黑" panose="020B0503020204020204" pitchFamily="2" charset="-122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</a:fld>
            <a:r>
              <a:rPr lang="en-US" altLang="zh-CN" dirty="0"/>
              <a:t>/35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>
          <a:xfrm>
            <a:off x="8363585" y="285750"/>
            <a:ext cx="2125345" cy="523240"/>
          </a:xfrm>
        </p:spPr>
        <p:txBody>
          <a:bodyPr/>
          <a:lstStyle/>
          <a:p>
            <a:r>
              <a:rPr lang="zh-CN" altLang="en-US"/>
              <a:t>相对定位</a:t>
            </a:r>
            <a:endParaRPr lang="zh-CN" altLang="en-US" dirty="0"/>
          </a:p>
        </p:txBody>
      </p:sp>
      <p:sp>
        <p:nvSpPr>
          <p:cNvPr id="2150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relative</a:t>
            </a:r>
            <a:r>
              <a:rPr lang="zh-CN" altLang="en-US" dirty="0"/>
              <a:t>属性值</a:t>
            </a:r>
            <a:endParaRPr lang="en-US" altLang="zh-CN" dirty="0"/>
          </a:p>
          <a:p>
            <a:pPr lvl="1"/>
            <a:r>
              <a:rPr lang="zh-CN" altLang="en-US" dirty="0"/>
              <a:t>相对自身原来位置进行偏移</a:t>
            </a:r>
            <a:endParaRPr lang="en-US" altLang="zh-CN" dirty="0"/>
          </a:p>
          <a:p>
            <a:pPr lvl="2"/>
            <a:r>
              <a:rPr lang="zh-CN" altLang="en-US" dirty="0"/>
              <a:t>偏移设置：</a:t>
            </a:r>
            <a:r>
              <a:rPr lang="en-US" altLang="zh-CN" dirty="0"/>
              <a:t>top</a:t>
            </a:r>
            <a:r>
              <a:rPr lang="zh-CN" altLang="en-US" dirty="0"/>
              <a:t>、</a:t>
            </a:r>
            <a:r>
              <a:rPr lang="en-US" altLang="zh-CN" dirty="0"/>
              <a:t>left</a:t>
            </a:r>
            <a:r>
              <a:rPr lang="zh-CN" altLang="en-US" dirty="0"/>
              <a:t>、</a:t>
            </a:r>
            <a:r>
              <a:rPr lang="en-US" altLang="zh-CN" dirty="0"/>
              <a:t>right</a:t>
            </a:r>
            <a:r>
              <a:rPr lang="zh-CN" altLang="en-US" dirty="0"/>
              <a:t>、</a:t>
            </a:r>
            <a:r>
              <a:rPr lang="en-US" altLang="zh-CN" dirty="0"/>
              <a:t>bottom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1666844" y="3143248"/>
            <a:ext cx="992719" cy="414475"/>
            <a:chOff x="1000100" y="2528843"/>
            <a:chExt cx="992719" cy="414475"/>
          </a:xfrm>
        </p:grpSpPr>
        <p:pic>
          <p:nvPicPr>
            <p:cNvPr id="12" name="Picture 8" descr="E:\设计支持\模板设计\sl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1000100" y="2528843"/>
              <a:ext cx="446984" cy="414475"/>
            </a:xfrm>
            <a:prstGeom prst="rect">
              <a:avLst/>
            </a:prstGeom>
            <a:noFill/>
          </p:spPr>
        </p:pic>
        <p:sp>
          <p:nvSpPr>
            <p:cNvPr id="17" name="TextBox 16"/>
            <p:cNvSpPr txBox="1"/>
            <p:nvPr/>
          </p:nvSpPr>
          <p:spPr>
            <a:xfrm>
              <a:off x="1299399" y="2536690"/>
              <a:ext cx="693420" cy="39878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示例</a:t>
              </a:r>
              <a:endParaRPr lang="zh-CN" altLang="en-US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8" name="AutoShape 3"/>
          <p:cNvSpPr>
            <a:spLocks noChangeArrowheads="1"/>
          </p:cNvSpPr>
          <p:nvPr/>
        </p:nvSpPr>
        <p:spPr bwMode="auto">
          <a:xfrm>
            <a:off x="2738415" y="3214686"/>
            <a:ext cx="4000528" cy="2609214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#first {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	background-color:#FC9;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	border:1px #B55A00 dashed;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>
                <a:solidFill>
                  <a:srgbClr val="FF0000"/>
                </a:solidFill>
                <a:latin typeface="+mn-lt"/>
              </a:rPr>
              <a:t>position:relative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;</a:t>
            </a:r>
            <a:endParaRPr lang="en-US" altLang="zh-CN" b="1" dirty="0">
              <a:solidFill>
                <a:srgbClr val="FF0000"/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	top:-20px;</a:t>
            </a:r>
            <a:endParaRPr lang="en-US" altLang="zh-CN" b="1" dirty="0">
              <a:solidFill>
                <a:srgbClr val="FF0000"/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	left:20px;</a:t>
            </a:r>
            <a:endParaRPr lang="en-US" altLang="zh-CN" b="1" dirty="0">
              <a:solidFill>
                <a:srgbClr val="FF0000"/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  <a:endParaRPr lang="zh-CN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cxnSp>
        <p:nvCxnSpPr>
          <p:cNvPr id="20" name="直接箭头连接符 19"/>
          <p:cNvCxnSpPr>
            <a:stCxn id="18" idx="3"/>
          </p:cNvCxnSpPr>
          <p:nvPr/>
        </p:nvCxnSpPr>
        <p:spPr>
          <a:xfrm>
            <a:off x="8262308" y="4519293"/>
            <a:ext cx="428627" cy="4993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AutoShape 3"/>
          <p:cNvSpPr>
            <a:spLocks noChangeArrowheads="1"/>
          </p:cNvSpPr>
          <p:nvPr/>
        </p:nvSpPr>
        <p:spPr bwMode="auto">
          <a:xfrm>
            <a:off x="2738414" y="3214686"/>
            <a:ext cx="4000528" cy="2609214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#third {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	background-color:#C5DECC;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	border:1px #395E4F dashed;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>
                <a:solidFill>
                  <a:srgbClr val="FF0000"/>
                </a:solidFill>
                <a:latin typeface="+mn-lt"/>
              </a:rPr>
              <a:t>position:relative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;</a:t>
            </a:r>
            <a:endParaRPr lang="en-US" altLang="zh-CN" b="1" dirty="0">
              <a:solidFill>
                <a:srgbClr val="FF0000"/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	right:20px;</a:t>
            </a:r>
            <a:endParaRPr lang="en-US" altLang="zh-CN" b="1" dirty="0">
              <a:solidFill>
                <a:srgbClr val="FF0000"/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	bottom:30px;</a:t>
            </a:r>
            <a:endParaRPr lang="en-US" altLang="zh-CN" b="1" dirty="0">
              <a:solidFill>
                <a:srgbClr val="FF0000"/>
              </a:solidFill>
              <a:latin typeface="+mn-lt"/>
            </a:endParaRP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  <a:endParaRPr lang="zh-CN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cxnSp>
        <p:nvCxnSpPr>
          <p:cNvPr id="27" name="直接箭头连接符 26"/>
          <p:cNvCxnSpPr>
            <a:stCxn id="26" idx="3"/>
          </p:cNvCxnSpPr>
          <p:nvPr/>
        </p:nvCxnSpPr>
        <p:spPr>
          <a:xfrm flipV="1">
            <a:off x="8262307" y="4503658"/>
            <a:ext cx="428627" cy="15635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1" name="组合 14"/>
          <p:cNvGrpSpPr/>
          <p:nvPr/>
        </p:nvGrpSpPr>
        <p:grpSpPr bwMode="auto">
          <a:xfrm>
            <a:off x="3791744" y="6096719"/>
            <a:ext cx="4572000" cy="428625"/>
            <a:chOff x="3143240" y="5143512"/>
            <a:chExt cx="4572032" cy="428628"/>
          </a:xfrm>
        </p:grpSpPr>
        <p:sp>
          <p:nvSpPr>
            <p:cNvPr id="22" name="圆角矩形 21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3" name="圆角矩形 22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24" name="Picture 8" descr="说话气泡new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24"/>
            <p:cNvSpPr txBox="1"/>
            <p:nvPr/>
          </p:nvSpPr>
          <p:spPr bwMode="auto">
            <a:xfrm>
              <a:off x="4210841" y="5187962"/>
              <a:ext cx="3098822" cy="337187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2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：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relative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定位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pitchFamily="2" charset="-122"/>
                <a:ea typeface="微软雅黑" panose="020B0503020204020204" pitchFamily="2" charset="-122"/>
              </a:endParaRPr>
            </a:p>
          </p:txBody>
        </p:sp>
      </p:grpSp>
      <p:pic>
        <p:nvPicPr>
          <p:cNvPr id="3074" name="Picture 2" descr="C:\Users\yaling.he\Desktop\Chapter08 截图\Chapter08 截图\图8.5　第一个盒子向上向右偏移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389" y="3593651"/>
            <a:ext cx="2833986" cy="183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yaling.he\Desktop\Chapter08 截图\Chapter08 截图\图8.7　第三个盒子向上向左偏移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379" y="3593651"/>
            <a:ext cx="3122218" cy="202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</a:fld>
            <a:r>
              <a:rPr lang="en-US" altLang="zh-CN" dirty="0"/>
              <a:t>/35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8" grpId="1" bldLvl="0" animBg="1"/>
      <p:bldP spid="26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>
          <a:xfrm>
            <a:off x="7817485" y="70485"/>
            <a:ext cx="2671445" cy="954405"/>
          </a:xfrm>
        </p:spPr>
        <p:txBody>
          <a:bodyPr/>
          <a:lstStyle/>
          <a:p>
            <a:r>
              <a:rPr lang="zh-CN" altLang="en-US" dirty="0"/>
              <a:t>偏移量方向</a:t>
            </a:r>
            <a:endParaRPr lang="zh-CN" altLang="en-US" dirty="0"/>
          </a:p>
        </p:txBody>
      </p:sp>
      <p:sp>
        <p:nvSpPr>
          <p:cNvPr id="2150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left</a:t>
            </a:r>
            <a:r>
              <a:rPr lang="zh-CN" altLang="zh-CN" dirty="0"/>
              <a:t>和</a:t>
            </a:r>
            <a:r>
              <a:rPr lang="en-US" altLang="zh-CN" dirty="0"/>
              <a:t>top</a:t>
            </a:r>
            <a:r>
              <a:rPr lang="zh-CN" altLang="zh-CN" dirty="0"/>
              <a:t>正、负取值的方向</a:t>
            </a:r>
            <a:endParaRPr lang="zh-CN" altLang="en-US" dirty="0"/>
          </a:p>
        </p:txBody>
      </p:sp>
      <p:pic>
        <p:nvPicPr>
          <p:cNvPr id="4098" name="Picture 2" descr="C:\Users\yaling.he\Desktop\Chapter08 截图\Chapter08 截图\图8.6.bmp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012" y="1862628"/>
            <a:ext cx="6465257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</a:fld>
            <a:r>
              <a:rPr lang="en-US" altLang="zh-CN" dirty="0"/>
              <a:t>/35</a:t>
            </a:r>
            <a:endParaRPr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_2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4008</Words>
  <Application>WPS 演示</Application>
  <PresentationFormat>宽屏</PresentationFormat>
  <Paragraphs>479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6" baseType="lpstr">
      <vt:lpstr>Arial</vt:lpstr>
      <vt:lpstr>宋体</vt:lpstr>
      <vt:lpstr>Wingdings</vt:lpstr>
      <vt:lpstr>Calibri</vt:lpstr>
      <vt:lpstr>微软雅黑</vt:lpstr>
      <vt:lpstr>Wingdings</vt:lpstr>
      <vt:lpstr>黑体</vt:lpstr>
      <vt:lpstr>Arial Unicode MS</vt:lpstr>
      <vt:lpstr>Times New Roman</vt:lpstr>
      <vt:lpstr>楷体_GB2312</vt:lpstr>
      <vt:lpstr>楷体_GB2312</vt:lpstr>
      <vt:lpstr>新宋体</vt:lpstr>
      <vt:lpstr>Office 主题_2</vt:lpstr>
      <vt:lpstr>PowerPoint 演示文稿</vt:lpstr>
      <vt:lpstr>预习检查</vt:lpstr>
      <vt:lpstr>本章任务</vt:lpstr>
      <vt:lpstr>本章目标</vt:lpstr>
      <vt:lpstr>定位在网页中的应用</vt:lpstr>
      <vt:lpstr>定位</vt:lpstr>
      <vt:lpstr>static定位</vt:lpstr>
      <vt:lpstr>相对定位</vt:lpstr>
      <vt:lpstr>偏移量方向</vt:lpstr>
      <vt:lpstr>相对定位元素的规律</vt:lpstr>
      <vt:lpstr>浮动元素设置相对定位</vt:lpstr>
      <vt:lpstr>学员操作—制作花样链接卡</vt:lpstr>
      <vt:lpstr>共性问题集中讲解</vt:lpstr>
      <vt:lpstr>绝对定位</vt:lpstr>
      <vt:lpstr>绝对定位小结</vt:lpstr>
      <vt:lpstr>绝对定位不设置偏移量</vt:lpstr>
      <vt:lpstr>学员操作—带按钮的轮播广告2-1</vt:lpstr>
      <vt:lpstr>学员操作—带按钮的轮播广告2-2</vt:lpstr>
      <vt:lpstr>共性问题集中讲解</vt:lpstr>
      <vt:lpstr>固定定位2-1</vt:lpstr>
      <vt:lpstr>固定定位2-2</vt:lpstr>
      <vt:lpstr>定位小结3-1</vt:lpstr>
      <vt:lpstr>定位小结3-2</vt:lpstr>
      <vt:lpstr>定位小结3-3</vt:lpstr>
      <vt:lpstr>学员操作—制作奖多多安全购彩页面</vt:lpstr>
      <vt:lpstr>共性问题集中讲解</vt:lpstr>
      <vt:lpstr>z-index属性</vt:lpstr>
      <vt:lpstr>网页元素透明度</vt:lpstr>
      <vt:lpstr>小结</vt:lpstr>
      <vt:lpstr>学员操作—当当图书榜</vt:lpstr>
      <vt:lpstr>共性问题集中讲解</vt:lpstr>
      <vt:lpstr>总结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Meng Qi Li</dc:creator>
  <cp:lastModifiedBy>Administrator</cp:lastModifiedBy>
  <cp:revision>3</cp:revision>
  <dcterms:created xsi:type="dcterms:W3CDTF">2017-10-12T07:19:00Z</dcterms:created>
  <dcterms:modified xsi:type="dcterms:W3CDTF">2017-10-16T01:14:06Z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2052-10.1.0.6876</vt:lpwstr>
  </property>
</Properties>
</file>